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1218" r:id="rId2"/>
    <p:sldId id="1276" r:id="rId3"/>
    <p:sldId id="1223" r:id="rId4"/>
    <p:sldId id="1288" r:id="rId5"/>
    <p:sldId id="1277" r:id="rId6"/>
    <p:sldId id="1289" r:id="rId7"/>
    <p:sldId id="1290" r:id="rId8"/>
    <p:sldId id="1278" r:id="rId9"/>
    <p:sldId id="1284" r:id="rId10"/>
    <p:sldId id="1287" r:id="rId11"/>
    <p:sldId id="1279" r:id="rId12"/>
    <p:sldId id="1291" r:id="rId13"/>
    <p:sldId id="1283" r:id="rId14"/>
    <p:sldId id="1280" r:id="rId15"/>
    <p:sldId id="1281" r:id="rId16"/>
    <p:sldId id="1282" r:id="rId17"/>
    <p:sldId id="1285" r:id="rId18"/>
    <p:sldId id="1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7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082" autoAdjust="0"/>
  </p:normalViewPr>
  <p:slideViewPr>
    <p:cSldViewPr snapToGrid="0">
      <p:cViewPr varScale="1">
        <p:scale>
          <a:sx n="59" d="100"/>
          <a:sy n="59" d="100"/>
        </p:scale>
        <p:origin x="1326" y="54"/>
      </p:cViewPr>
      <p:guideLst/>
    </p:cSldViewPr>
  </p:slideViewPr>
  <p:notesTextViewPr>
    <p:cViewPr>
      <p:scale>
        <a:sx n="150" d="100"/>
        <a:sy n="150" d="100"/>
      </p:scale>
      <p:origin x="0" y="0"/>
    </p:cViewPr>
  </p:notesTextViewPr>
  <p:sorterViewPr>
    <p:cViewPr>
      <p:scale>
        <a:sx n="90" d="100"/>
        <a:sy n="90" d="100"/>
      </p:scale>
      <p:origin x="0" y="-8752"/>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9210E5-C516-45FC-8984-6454BF28A8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F8B9CC-1557-4A94-965F-C32FEF3F4A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9AE408-793F-4D10-A53C-981F26852E85}" type="datetimeFigureOut">
              <a:rPr lang="en-US" smtClean="0"/>
              <a:t>8/18/2023</a:t>
            </a:fld>
            <a:endParaRPr lang="en-US"/>
          </a:p>
        </p:txBody>
      </p:sp>
      <p:sp>
        <p:nvSpPr>
          <p:cNvPr id="4" name="Footer Placeholder 3">
            <a:extLst>
              <a:ext uri="{FF2B5EF4-FFF2-40B4-BE49-F238E27FC236}">
                <a16:creationId xmlns:a16="http://schemas.microsoft.com/office/drawing/2014/main" id="{F9054958-FC85-4BAB-A483-527F9815BF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8840C4-0452-49AB-9BEF-E473E2446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F57C28-0212-4C7D-AAD4-E6D00802695C}" type="slidenum">
              <a:rPr lang="en-US" smtClean="0"/>
              <a:t>‹#›</a:t>
            </a:fld>
            <a:endParaRPr lang="en-US"/>
          </a:p>
        </p:txBody>
      </p:sp>
    </p:spTree>
    <p:extLst>
      <p:ext uri="{BB962C8B-B14F-4D97-AF65-F5344CB8AC3E}">
        <p14:creationId xmlns:p14="http://schemas.microsoft.com/office/powerpoint/2010/main" val="1045827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C4ABD-E364-4D85-8AC9-A806D224FDD0}"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4BC7F-2C10-47AB-9A10-F5C90960D770}" type="slidenum">
              <a:rPr lang="en-US" smtClean="0"/>
              <a:t>‹#›</a:t>
            </a:fld>
            <a:endParaRPr lang="en-US"/>
          </a:p>
        </p:txBody>
      </p:sp>
    </p:spTree>
    <p:extLst>
      <p:ext uri="{BB962C8B-B14F-4D97-AF65-F5344CB8AC3E}">
        <p14:creationId xmlns:p14="http://schemas.microsoft.com/office/powerpoint/2010/main" val="240283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5C68-7893-43AB-9717-275970800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66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12</a:t>
            </a:fld>
            <a:endParaRPr lang="en-US"/>
          </a:p>
        </p:txBody>
      </p:sp>
    </p:spTree>
    <p:extLst>
      <p:ext uri="{BB962C8B-B14F-4D97-AF65-F5344CB8AC3E}">
        <p14:creationId xmlns:p14="http://schemas.microsoft.com/office/powerpoint/2010/main" val="281298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checks, </a:t>
            </a:r>
            <a:r>
              <a:rPr lang="en-US" dirty="0" err="1"/>
              <a:t>traffice</a:t>
            </a:r>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13</a:t>
            </a:fld>
            <a:endParaRPr lang="en-US"/>
          </a:p>
        </p:txBody>
      </p:sp>
    </p:spTree>
    <p:extLst>
      <p:ext uri="{BB962C8B-B14F-4D97-AF65-F5344CB8AC3E}">
        <p14:creationId xmlns:p14="http://schemas.microsoft.com/office/powerpoint/2010/main" val="394568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Governor approved 6/30/23</a:t>
            </a:r>
          </a:p>
        </p:txBody>
      </p:sp>
      <p:sp>
        <p:nvSpPr>
          <p:cNvPr id="4" name="Slide Number Placeholder 3"/>
          <p:cNvSpPr>
            <a:spLocks noGrp="1"/>
          </p:cNvSpPr>
          <p:nvPr>
            <p:ph type="sldNum" sz="quarter" idx="5"/>
          </p:nvPr>
        </p:nvSpPr>
        <p:spPr/>
        <p:txBody>
          <a:bodyPr/>
          <a:lstStyle/>
          <a:p>
            <a:fld id="{69D4BC7F-2C10-47AB-9A10-F5C90960D770}" type="slidenum">
              <a:rPr lang="en-US" smtClean="0"/>
              <a:t>14</a:t>
            </a:fld>
            <a:endParaRPr lang="en-US"/>
          </a:p>
        </p:txBody>
      </p:sp>
    </p:spTree>
    <p:extLst>
      <p:ext uri="{BB962C8B-B14F-4D97-AF65-F5344CB8AC3E}">
        <p14:creationId xmlns:p14="http://schemas.microsoft.com/office/powerpoint/2010/main" val="352767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15</a:t>
            </a:fld>
            <a:endParaRPr lang="en-US"/>
          </a:p>
        </p:txBody>
      </p:sp>
    </p:spTree>
    <p:extLst>
      <p:ext uri="{BB962C8B-B14F-4D97-AF65-F5344CB8AC3E}">
        <p14:creationId xmlns:p14="http://schemas.microsoft.com/office/powerpoint/2010/main" val="74113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16</a:t>
            </a:fld>
            <a:endParaRPr lang="en-US"/>
          </a:p>
        </p:txBody>
      </p:sp>
    </p:spTree>
    <p:extLst>
      <p:ext uri="{BB962C8B-B14F-4D97-AF65-F5344CB8AC3E}">
        <p14:creationId xmlns:p14="http://schemas.microsoft.com/office/powerpoint/2010/main" val="80064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17</a:t>
            </a:fld>
            <a:endParaRPr lang="en-US"/>
          </a:p>
        </p:txBody>
      </p:sp>
    </p:spTree>
    <p:extLst>
      <p:ext uri="{BB962C8B-B14F-4D97-AF65-F5344CB8AC3E}">
        <p14:creationId xmlns:p14="http://schemas.microsoft.com/office/powerpoint/2010/main" val="181660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18</a:t>
            </a:fld>
            <a:endParaRPr lang="en-US"/>
          </a:p>
        </p:txBody>
      </p:sp>
    </p:spTree>
    <p:extLst>
      <p:ext uri="{BB962C8B-B14F-4D97-AF65-F5344CB8AC3E}">
        <p14:creationId xmlns:p14="http://schemas.microsoft.com/office/powerpoint/2010/main" val="127307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5C68-7893-43AB-9717-275970800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02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4</a:t>
            </a:fld>
            <a:endParaRPr lang="en-US"/>
          </a:p>
        </p:txBody>
      </p:sp>
    </p:spTree>
    <p:extLst>
      <p:ext uri="{BB962C8B-B14F-4D97-AF65-F5344CB8AC3E}">
        <p14:creationId xmlns:p14="http://schemas.microsoft.com/office/powerpoint/2010/main" val="331643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5</a:t>
            </a:fld>
            <a:endParaRPr lang="en-US"/>
          </a:p>
        </p:txBody>
      </p:sp>
    </p:spTree>
    <p:extLst>
      <p:ext uri="{BB962C8B-B14F-4D97-AF65-F5344CB8AC3E}">
        <p14:creationId xmlns:p14="http://schemas.microsoft.com/office/powerpoint/2010/main" val="410139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6</a:t>
            </a:fld>
            <a:endParaRPr lang="en-US"/>
          </a:p>
        </p:txBody>
      </p:sp>
    </p:spTree>
    <p:extLst>
      <p:ext uri="{BB962C8B-B14F-4D97-AF65-F5344CB8AC3E}">
        <p14:creationId xmlns:p14="http://schemas.microsoft.com/office/powerpoint/2010/main" val="307190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7</a:t>
            </a:fld>
            <a:endParaRPr lang="en-US"/>
          </a:p>
        </p:txBody>
      </p:sp>
    </p:spTree>
    <p:extLst>
      <p:ext uri="{BB962C8B-B14F-4D97-AF65-F5344CB8AC3E}">
        <p14:creationId xmlns:p14="http://schemas.microsoft.com/office/powerpoint/2010/main" val="2489760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8</a:t>
            </a:fld>
            <a:endParaRPr lang="en-US"/>
          </a:p>
        </p:txBody>
      </p:sp>
    </p:spTree>
    <p:extLst>
      <p:ext uri="{BB962C8B-B14F-4D97-AF65-F5344CB8AC3E}">
        <p14:creationId xmlns:p14="http://schemas.microsoft.com/office/powerpoint/2010/main" val="232961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BC7F-2C10-47AB-9A10-F5C90960D770}" type="slidenum">
              <a:rPr lang="en-US" smtClean="0"/>
              <a:t>9</a:t>
            </a:fld>
            <a:endParaRPr lang="en-US"/>
          </a:p>
        </p:txBody>
      </p:sp>
    </p:spTree>
    <p:extLst>
      <p:ext uri="{BB962C8B-B14F-4D97-AF65-F5344CB8AC3E}">
        <p14:creationId xmlns:p14="http://schemas.microsoft.com/office/powerpoint/2010/main" val="3174288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2023 Progress report- our plans to collect data</a:t>
            </a:r>
          </a:p>
          <a:p>
            <a:r>
              <a:rPr lang="en-US" dirty="0"/>
              <a:t>March 2023 Annual report- what we had done so far with more detailed plans to collect the data</a:t>
            </a:r>
          </a:p>
        </p:txBody>
      </p:sp>
      <p:sp>
        <p:nvSpPr>
          <p:cNvPr id="4" name="Slide Number Placeholder 3"/>
          <p:cNvSpPr>
            <a:spLocks noGrp="1"/>
          </p:cNvSpPr>
          <p:nvPr>
            <p:ph type="sldNum" sz="quarter" idx="5"/>
          </p:nvPr>
        </p:nvSpPr>
        <p:spPr/>
        <p:txBody>
          <a:bodyPr/>
          <a:lstStyle/>
          <a:p>
            <a:fld id="{69D4BC7F-2C10-47AB-9A10-F5C90960D770}" type="slidenum">
              <a:rPr lang="en-US" smtClean="0"/>
              <a:t>10</a:t>
            </a:fld>
            <a:endParaRPr lang="en-US"/>
          </a:p>
        </p:txBody>
      </p:sp>
    </p:spTree>
    <p:extLst>
      <p:ext uri="{BB962C8B-B14F-4D97-AF65-F5344CB8AC3E}">
        <p14:creationId xmlns:p14="http://schemas.microsoft.com/office/powerpoint/2010/main" val="917708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C43CC-37A9-4F89-811C-02F939D92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B083E9-B191-4B8E-A300-6EC0F3CE5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006057-6DFC-480B-8DFB-453304DC7470}"/>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5" name="Footer Placeholder 4">
            <a:extLst>
              <a:ext uri="{FF2B5EF4-FFF2-40B4-BE49-F238E27FC236}">
                <a16:creationId xmlns:a16="http://schemas.microsoft.com/office/drawing/2014/main" id="{2297449A-9363-4172-8230-40B01AE90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1775F-CFB3-42A2-9773-315DFCB71A8F}"/>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3225289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0BF8-D247-487F-8E43-4B52F526ED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815F8-5FB5-4D7C-959E-3C5B23A049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22D26-ED8C-4C19-85FD-D818C6917F46}"/>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5" name="Footer Placeholder 4">
            <a:extLst>
              <a:ext uri="{FF2B5EF4-FFF2-40B4-BE49-F238E27FC236}">
                <a16:creationId xmlns:a16="http://schemas.microsoft.com/office/drawing/2014/main" id="{5EFF561A-1DE8-483E-BDC1-38CB53563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5F73F-D61D-4495-BB57-98827DFA46F7}"/>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178338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B72029-7E1D-4E48-BEEB-A9FFE7585B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F03BE7-6E26-4BAD-A9FC-320E1D1814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2584E-81C3-4991-B1A7-33A65952B44A}"/>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5" name="Footer Placeholder 4">
            <a:extLst>
              <a:ext uri="{FF2B5EF4-FFF2-40B4-BE49-F238E27FC236}">
                <a16:creationId xmlns:a16="http://schemas.microsoft.com/office/drawing/2014/main" id="{EA4AF0C4-DFB1-432A-901B-09E0745B9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52044-F30C-49EF-B07B-30CFF62A8A46}"/>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181595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44F60-31C7-40ED-A49A-993AAB167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2A944-1164-49E6-AD36-24EE8FD5E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33FF5-0F66-4702-A494-0F145A8320F6}"/>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5" name="Footer Placeholder 4">
            <a:extLst>
              <a:ext uri="{FF2B5EF4-FFF2-40B4-BE49-F238E27FC236}">
                <a16:creationId xmlns:a16="http://schemas.microsoft.com/office/drawing/2014/main" id="{61D9ADCC-E593-45A1-A016-0D871C612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61447-AF70-4F39-A150-2AD59D276CEA}"/>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94727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C142-6657-446B-B2FD-40BE67C0CB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B1C75C-A7B9-450E-B090-FFB566D03E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44F938-9D0A-4330-AC2E-818736BCB5F1}"/>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5" name="Footer Placeholder 4">
            <a:extLst>
              <a:ext uri="{FF2B5EF4-FFF2-40B4-BE49-F238E27FC236}">
                <a16:creationId xmlns:a16="http://schemas.microsoft.com/office/drawing/2014/main" id="{125A409A-BB4A-47B1-8C4A-6B3938584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8CB17-5A24-411C-8967-F39333047648}"/>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527325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FFAD-21AF-4207-B072-3DB143C45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14AE0C-45A5-440F-8E31-71F4757A30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00FFAC-9BAF-40BF-8BC1-A7CFA7BE0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92412-C779-4854-AEAC-B74AA26C270A}"/>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6" name="Footer Placeholder 5">
            <a:extLst>
              <a:ext uri="{FF2B5EF4-FFF2-40B4-BE49-F238E27FC236}">
                <a16:creationId xmlns:a16="http://schemas.microsoft.com/office/drawing/2014/main" id="{6C0F3E3E-F098-4E4F-9A6C-D159DC5F9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328A3-63FF-488F-9893-B7B0B9295D05}"/>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160512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FAC0-E77E-4435-960B-45837B3752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4791E0-0A7F-436A-A721-4BC63D1E19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313D79-1BD4-4384-BEAB-30307D611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0931C-F843-41EB-986A-B7ADE526D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026261-CC52-496C-9552-96386EE00C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796385-2660-42D8-A20C-9B86B010A225}"/>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8" name="Footer Placeholder 7">
            <a:extLst>
              <a:ext uri="{FF2B5EF4-FFF2-40B4-BE49-F238E27FC236}">
                <a16:creationId xmlns:a16="http://schemas.microsoft.com/office/drawing/2014/main" id="{662AA132-2012-45F3-A88F-6EE7FB6E1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9F0082-BAAC-4ED9-BEA4-386E7F6CC792}"/>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2683969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1A99-E2FA-4470-83B7-BCE7D05810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DE9E1-4A51-4671-AF8A-1351C6AB5ADE}"/>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4" name="Footer Placeholder 3">
            <a:extLst>
              <a:ext uri="{FF2B5EF4-FFF2-40B4-BE49-F238E27FC236}">
                <a16:creationId xmlns:a16="http://schemas.microsoft.com/office/drawing/2014/main" id="{96EA98A3-78D8-47EC-9821-C8EA37CFF2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B80FCD-A23C-482A-B752-D32B87406C22}"/>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327693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BC02FB-A4FB-4C1A-8B35-4A1720E77315}"/>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3" name="Footer Placeholder 2">
            <a:extLst>
              <a:ext uri="{FF2B5EF4-FFF2-40B4-BE49-F238E27FC236}">
                <a16:creationId xmlns:a16="http://schemas.microsoft.com/office/drawing/2014/main" id="{56EBDDB6-F5E3-4A1E-99F7-5D81A2F796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C47A50-9138-4EDC-AF3C-41AD2CC5C6A1}"/>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417660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CEBC-7221-4612-B2D2-4945A31F8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FDB26C-83AA-4EA2-BD0B-8B52BD8C0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5279E7-EAD1-4A97-A872-FE8A83472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75D80-39FB-4F8E-9E9C-20BF87E1200D}"/>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6" name="Footer Placeholder 5">
            <a:extLst>
              <a:ext uri="{FF2B5EF4-FFF2-40B4-BE49-F238E27FC236}">
                <a16:creationId xmlns:a16="http://schemas.microsoft.com/office/drawing/2014/main" id="{2C2A17B0-2D1A-40A9-853A-21C67DD56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FF7EC-58DC-424F-96B6-F4A9F6643D9D}"/>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2282577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5E947-620D-4C07-AAD9-29624965C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889F88-53EB-4C64-BD6C-FC08FC2C4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80094B-2733-4502-BFF9-DAA7A4D1C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7F1F0-36AD-4164-BDD4-EE00428A28DC}"/>
              </a:ext>
            </a:extLst>
          </p:cNvPr>
          <p:cNvSpPr>
            <a:spLocks noGrp="1"/>
          </p:cNvSpPr>
          <p:nvPr>
            <p:ph type="dt" sz="half" idx="10"/>
          </p:nvPr>
        </p:nvSpPr>
        <p:spPr/>
        <p:txBody>
          <a:bodyPr/>
          <a:lstStyle/>
          <a:p>
            <a:fld id="{926CD4EE-ECEE-40FF-95B4-BDD1C450B37A}" type="datetimeFigureOut">
              <a:rPr lang="en-US" smtClean="0"/>
              <a:t>8/18/2023</a:t>
            </a:fld>
            <a:endParaRPr lang="en-US"/>
          </a:p>
        </p:txBody>
      </p:sp>
      <p:sp>
        <p:nvSpPr>
          <p:cNvPr id="6" name="Footer Placeholder 5">
            <a:extLst>
              <a:ext uri="{FF2B5EF4-FFF2-40B4-BE49-F238E27FC236}">
                <a16:creationId xmlns:a16="http://schemas.microsoft.com/office/drawing/2014/main" id="{310955D4-7FEE-4795-9978-26C40644C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EA0BE-4061-47D9-B750-072A80A6AD81}"/>
              </a:ext>
            </a:extLst>
          </p:cNvPr>
          <p:cNvSpPr>
            <a:spLocks noGrp="1"/>
          </p:cNvSpPr>
          <p:nvPr>
            <p:ph type="sldNum" sz="quarter" idx="12"/>
          </p:nvPr>
        </p:nvSpPr>
        <p:spPr/>
        <p:txBody>
          <a:bodyPr/>
          <a:lstStyle/>
          <a:p>
            <a:fld id="{CA43716C-B04E-4F0C-A8B5-D1ADF4851312}" type="slidenum">
              <a:rPr lang="en-US" smtClean="0"/>
              <a:t>‹#›</a:t>
            </a:fld>
            <a:endParaRPr lang="en-US"/>
          </a:p>
        </p:txBody>
      </p:sp>
    </p:spTree>
    <p:extLst>
      <p:ext uri="{BB962C8B-B14F-4D97-AF65-F5344CB8AC3E}">
        <p14:creationId xmlns:p14="http://schemas.microsoft.com/office/powerpoint/2010/main" val="3695364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9CD7F-BA30-4C40-9AEA-C8365EA23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49A37-0E8A-4CF4-BACD-829EFE449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45857-5271-480E-8CD8-8AC0373609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CD4EE-ECEE-40FF-95B4-BDD1C450B37A}" type="datetimeFigureOut">
              <a:rPr lang="en-US" smtClean="0"/>
              <a:t>8/18/2023</a:t>
            </a:fld>
            <a:endParaRPr lang="en-US"/>
          </a:p>
        </p:txBody>
      </p:sp>
      <p:sp>
        <p:nvSpPr>
          <p:cNvPr id="5" name="Footer Placeholder 4">
            <a:extLst>
              <a:ext uri="{FF2B5EF4-FFF2-40B4-BE49-F238E27FC236}">
                <a16:creationId xmlns:a16="http://schemas.microsoft.com/office/drawing/2014/main" id="{45C4BB81-062C-47E8-9889-B80501FFA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B374DB-8BC7-4E4E-A7CB-EFE714B03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3716C-B04E-4F0C-A8B5-D1ADF4851312}" type="slidenum">
              <a:rPr lang="en-US" smtClean="0"/>
              <a:t>‹#›</a:t>
            </a:fld>
            <a:endParaRPr lang="en-US"/>
          </a:p>
        </p:txBody>
      </p:sp>
    </p:spTree>
    <p:extLst>
      <p:ext uri="{BB962C8B-B14F-4D97-AF65-F5344CB8AC3E}">
        <p14:creationId xmlns:p14="http://schemas.microsoft.com/office/powerpoint/2010/main" val="1670662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ilga.gov/legislation/publicacts/fulltext.asp?Name=103-0215" TargetMode="External"/><Relationship Id="rId3" Type="http://schemas.openxmlformats.org/officeDocument/2006/relationships/hyperlink" Target="https://www.ilga.gov/legislation/ilcs/fulltext.asp?DocName=031000100K8.10a" TargetMode="External"/><Relationship Id="rId7" Type="http://schemas.openxmlformats.org/officeDocument/2006/relationships/hyperlink" Target="https://icjia.illinois.gov/#fnref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hud.gov/sites/dfiles/FHEO/documents/Implementation%20of%20OGC%20Guidance%20on%20Application%20of%20FHA%20Standards%20to%20the%20Use%20of%20Criminal%20Records%20-%20June%2010%202022.pdf" TargetMode="External"/><Relationship Id="rId5" Type="http://schemas.openxmlformats.org/officeDocument/2006/relationships/hyperlink" Target="https://icjia.illinois.gov/researchhub/articles/criminal-history-records-check-for-federally-assisted-housing-applications--state-fiscal-year-2023-annual-report/" TargetMode="External"/><Relationship Id="rId4" Type="http://schemas.openxmlformats.org/officeDocument/2006/relationships/hyperlink" Target="https://thehill.com/opinion/criminal-justice/485477-state-momentum-in-criminal-record-sealing-fuels-federal-clean-slate-bil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mailto:Jessica.Reichert@Illinois.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icjia.illinois.gov/researchhub/hub-overview/" TargetMode="External"/><Relationship Id="rId5" Type="http://schemas.openxmlformats.org/officeDocument/2006/relationships/image" Target="../media/image3.jpe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41E3B9-B81C-4861-A956-80E2B9FC3A39}"/>
              </a:ext>
            </a:extLst>
          </p:cNvPr>
          <p:cNvSpPr/>
          <p:nvPr/>
        </p:nvSpPr>
        <p:spPr>
          <a:xfrm>
            <a:off x="-6095" y="6417944"/>
            <a:ext cx="12192000" cy="61622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22155C3-CED9-4702-BEC6-D355B5F7B94C}"/>
              </a:ext>
            </a:extLst>
          </p:cNvPr>
          <p:cNvSpPr/>
          <p:nvPr/>
        </p:nvSpPr>
        <p:spPr>
          <a:xfrm>
            <a:off x="0" y="-31957"/>
            <a:ext cx="12192000" cy="10890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F30286-EC30-4870-AE2D-5A98B803E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5" y="176169"/>
            <a:ext cx="1550805" cy="735122"/>
          </a:xfrm>
          <a:prstGeom prst="rect">
            <a:avLst/>
          </a:prstGeom>
        </p:spPr>
      </p:pic>
      <p:pic>
        <p:nvPicPr>
          <p:cNvPr id="11" name="Picture 10">
            <a:extLst>
              <a:ext uri="{FF2B5EF4-FFF2-40B4-BE49-F238E27FC236}">
                <a16:creationId xmlns:a16="http://schemas.microsoft.com/office/drawing/2014/main" id="{961F8EAF-BCED-4369-81D2-D745063FC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0185" y="125834"/>
            <a:ext cx="837391" cy="837391"/>
          </a:xfrm>
          <a:prstGeom prst="rect">
            <a:avLst/>
          </a:prstGeom>
        </p:spPr>
      </p:pic>
      <p:sp>
        <p:nvSpPr>
          <p:cNvPr id="6" name="Title 5">
            <a:extLst>
              <a:ext uri="{FF2B5EF4-FFF2-40B4-BE49-F238E27FC236}">
                <a16:creationId xmlns:a16="http://schemas.microsoft.com/office/drawing/2014/main" id="{AE029364-8206-47B4-8B30-5104C663C6FB}"/>
              </a:ext>
            </a:extLst>
          </p:cNvPr>
          <p:cNvSpPr>
            <a:spLocks noGrp="1"/>
          </p:cNvSpPr>
          <p:nvPr>
            <p:ph type="ctrTitle"/>
          </p:nvPr>
        </p:nvSpPr>
        <p:spPr>
          <a:xfrm>
            <a:off x="995419" y="618789"/>
            <a:ext cx="10194766" cy="2257649"/>
          </a:xfrm>
        </p:spPr>
        <p:txBody>
          <a:bodyPr>
            <a:normAutofit/>
          </a:bodyPr>
          <a:lstStyle/>
          <a:p>
            <a:r>
              <a:rPr lang="en-US" sz="4800" dirty="0"/>
              <a:t>IL PHAs Criminal Records Data Reporting </a:t>
            </a:r>
          </a:p>
        </p:txBody>
      </p:sp>
      <p:sp>
        <p:nvSpPr>
          <p:cNvPr id="8" name="Subtitle 7">
            <a:extLst>
              <a:ext uri="{FF2B5EF4-FFF2-40B4-BE49-F238E27FC236}">
                <a16:creationId xmlns:a16="http://schemas.microsoft.com/office/drawing/2014/main" id="{D36FED97-52DD-479B-B2D7-6FD4CB1703FE}"/>
              </a:ext>
            </a:extLst>
          </p:cNvPr>
          <p:cNvSpPr>
            <a:spLocks noGrp="1"/>
          </p:cNvSpPr>
          <p:nvPr>
            <p:ph type="subTitle" idx="1"/>
          </p:nvPr>
        </p:nvSpPr>
        <p:spPr>
          <a:xfrm>
            <a:off x="1517905" y="3614366"/>
            <a:ext cx="9144000" cy="2184185"/>
          </a:xfrm>
        </p:spPr>
        <p:txBody>
          <a:bodyPr>
            <a:noAutofit/>
          </a:bodyPr>
          <a:lstStyle/>
          <a:p>
            <a:pPr>
              <a:lnSpc>
                <a:spcPct val="100000"/>
              </a:lnSpc>
              <a:spcBef>
                <a:spcPts val="0"/>
              </a:spcBef>
            </a:pPr>
            <a:r>
              <a:rPr lang="en-US" sz="2000" dirty="0"/>
              <a:t>Jessica Reichert</a:t>
            </a:r>
          </a:p>
          <a:p>
            <a:pPr>
              <a:lnSpc>
                <a:spcPct val="100000"/>
              </a:lnSpc>
              <a:spcBef>
                <a:spcPts val="0"/>
              </a:spcBef>
            </a:pPr>
            <a:r>
              <a:rPr lang="en-US" sz="2000" dirty="0"/>
              <a:t>Senior Research Scientist</a:t>
            </a:r>
          </a:p>
          <a:p>
            <a:pPr>
              <a:lnSpc>
                <a:spcPct val="100000"/>
              </a:lnSpc>
              <a:spcBef>
                <a:spcPts val="0"/>
              </a:spcBef>
            </a:pPr>
            <a:r>
              <a:rPr lang="en-US" sz="2000" dirty="0"/>
              <a:t>Manager, Center for Justice Research &amp; Evaluation</a:t>
            </a:r>
          </a:p>
          <a:p>
            <a:pPr>
              <a:lnSpc>
                <a:spcPct val="100000"/>
              </a:lnSpc>
              <a:spcBef>
                <a:spcPts val="0"/>
              </a:spcBef>
            </a:pPr>
            <a:r>
              <a:rPr lang="en-US" sz="2000" dirty="0"/>
              <a:t>Illinois Criminal Justice Information Authority </a:t>
            </a:r>
          </a:p>
          <a:p>
            <a:pPr>
              <a:lnSpc>
                <a:spcPct val="100000"/>
              </a:lnSpc>
              <a:spcBef>
                <a:spcPts val="0"/>
              </a:spcBef>
            </a:pPr>
            <a:endParaRPr lang="en-US" sz="2000" dirty="0"/>
          </a:p>
          <a:p>
            <a:pPr>
              <a:lnSpc>
                <a:spcPct val="100000"/>
              </a:lnSpc>
              <a:spcBef>
                <a:spcPts val="0"/>
              </a:spcBef>
            </a:pPr>
            <a:r>
              <a:rPr lang="en-US" sz="2000" dirty="0"/>
              <a:t>IL NAHRO Annual Conference </a:t>
            </a:r>
          </a:p>
          <a:p>
            <a:pPr>
              <a:lnSpc>
                <a:spcPct val="100000"/>
              </a:lnSpc>
              <a:spcBef>
                <a:spcPts val="0"/>
              </a:spcBef>
            </a:pPr>
            <a:r>
              <a:rPr lang="en-US" sz="2000" dirty="0"/>
              <a:t>Springfield IL</a:t>
            </a:r>
          </a:p>
          <a:p>
            <a:pPr>
              <a:lnSpc>
                <a:spcPct val="100000"/>
              </a:lnSpc>
              <a:spcBef>
                <a:spcPts val="0"/>
              </a:spcBef>
            </a:pPr>
            <a:r>
              <a:rPr lang="en-US" sz="2000" dirty="0"/>
              <a:t>August 10, 2023</a:t>
            </a:r>
          </a:p>
          <a:p>
            <a:pPr>
              <a:lnSpc>
                <a:spcPct val="100000"/>
              </a:lnSpc>
              <a:spcBef>
                <a:spcPts val="0"/>
              </a:spcBef>
            </a:pPr>
            <a:endParaRPr lang="en-US" sz="2000" dirty="0"/>
          </a:p>
        </p:txBody>
      </p:sp>
    </p:spTree>
    <p:extLst>
      <p:ext uri="{BB962C8B-B14F-4D97-AF65-F5344CB8AC3E}">
        <p14:creationId xmlns:p14="http://schemas.microsoft.com/office/powerpoint/2010/main" val="331303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0CC76A-97EF-485C-9684-D314360A772A}"/>
              </a:ext>
            </a:extLst>
          </p:cNvPr>
          <p:cNvPicPr>
            <a:picLocks noChangeAspect="1"/>
          </p:cNvPicPr>
          <p:nvPr/>
        </p:nvPicPr>
        <p:blipFill>
          <a:blip r:embed="rId3"/>
          <a:stretch>
            <a:fillRect/>
          </a:stretch>
        </p:blipFill>
        <p:spPr>
          <a:xfrm>
            <a:off x="1999628" y="643467"/>
            <a:ext cx="8192743" cy="5571066"/>
          </a:xfrm>
          <a:prstGeom prst="rect">
            <a:avLst/>
          </a:prstGeom>
        </p:spPr>
      </p:pic>
    </p:spTree>
    <p:extLst>
      <p:ext uri="{BB962C8B-B14F-4D97-AF65-F5344CB8AC3E}">
        <p14:creationId xmlns:p14="http://schemas.microsoft.com/office/powerpoint/2010/main" val="4292915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41C09-1E93-457D-A5DD-10797E9811E8}"/>
              </a:ext>
            </a:extLst>
          </p:cNvPr>
          <p:cNvSpPr>
            <a:spLocks noGrp="1"/>
          </p:cNvSpPr>
          <p:nvPr>
            <p:ph type="title"/>
          </p:nvPr>
        </p:nvSpPr>
        <p:spPr>
          <a:xfrm>
            <a:off x="321364" y="95733"/>
            <a:ext cx="11158331" cy="1325563"/>
          </a:xfrm>
        </p:spPr>
        <p:txBody>
          <a:bodyPr>
            <a:normAutofit/>
          </a:bodyPr>
          <a:lstStyle/>
          <a:p>
            <a:r>
              <a:rPr lang="en-US" sz="4000" dirty="0"/>
              <a:t>Applications with Criminal Records, Hearings (</a:t>
            </a:r>
            <a:r>
              <a:rPr lang="en-US" sz="4000" i="1" dirty="0"/>
              <a:t>n</a:t>
            </a:r>
            <a:r>
              <a:rPr lang="en-US" sz="4000" dirty="0"/>
              <a:t> = 74)</a:t>
            </a:r>
          </a:p>
        </p:txBody>
      </p:sp>
      <p:pic>
        <p:nvPicPr>
          <p:cNvPr id="5" name="Content Placeholder 4">
            <a:extLst>
              <a:ext uri="{FF2B5EF4-FFF2-40B4-BE49-F238E27FC236}">
                <a16:creationId xmlns:a16="http://schemas.microsoft.com/office/drawing/2014/main" id="{76C8BE18-9190-48B3-8C89-E858775C206A}"/>
              </a:ext>
            </a:extLst>
          </p:cNvPr>
          <p:cNvPicPr>
            <a:picLocks noGrp="1" noChangeAspect="1"/>
          </p:cNvPicPr>
          <p:nvPr>
            <p:ph idx="1"/>
          </p:nvPr>
        </p:nvPicPr>
        <p:blipFill>
          <a:blip r:embed="rId2"/>
          <a:stretch>
            <a:fillRect/>
          </a:stretch>
        </p:blipFill>
        <p:spPr>
          <a:xfrm>
            <a:off x="3915561" y="1421296"/>
            <a:ext cx="5142295" cy="5282442"/>
          </a:xfrm>
        </p:spPr>
      </p:pic>
    </p:spTree>
    <p:extLst>
      <p:ext uri="{BB962C8B-B14F-4D97-AF65-F5344CB8AC3E}">
        <p14:creationId xmlns:p14="http://schemas.microsoft.com/office/powerpoint/2010/main" val="3998780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68F83-CE29-46A6-8E41-85E41AC6CD69}"/>
              </a:ext>
            </a:extLst>
          </p:cNvPr>
          <p:cNvSpPr>
            <a:spLocks noGrp="1"/>
          </p:cNvSpPr>
          <p:nvPr>
            <p:ph type="title"/>
          </p:nvPr>
        </p:nvSpPr>
        <p:spPr>
          <a:xfrm>
            <a:off x="836679" y="723898"/>
            <a:ext cx="6002110" cy="1495425"/>
          </a:xfrm>
        </p:spPr>
        <p:txBody>
          <a:bodyPr>
            <a:normAutofit/>
          </a:bodyPr>
          <a:lstStyle/>
          <a:p>
            <a:r>
              <a:rPr lang="en-US" sz="4000" dirty="0"/>
              <a:t>Missing Information</a:t>
            </a:r>
          </a:p>
        </p:txBody>
      </p:sp>
      <p:sp>
        <p:nvSpPr>
          <p:cNvPr id="3" name="Content Placeholder 2">
            <a:extLst>
              <a:ext uri="{FF2B5EF4-FFF2-40B4-BE49-F238E27FC236}">
                <a16:creationId xmlns:a16="http://schemas.microsoft.com/office/drawing/2014/main" id="{AC83C02C-F39B-490B-817A-287406BEBDDC}"/>
              </a:ext>
            </a:extLst>
          </p:cNvPr>
          <p:cNvSpPr>
            <a:spLocks noGrp="1"/>
          </p:cNvSpPr>
          <p:nvPr>
            <p:ph idx="1"/>
          </p:nvPr>
        </p:nvSpPr>
        <p:spPr>
          <a:xfrm>
            <a:off x="836679" y="2219323"/>
            <a:ext cx="6002110" cy="3729034"/>
          </a:xfrm>
        </p:spPr>
        <p:txBody>
          <a:bodyPr>
            <a:normAutofit/>
          </a:bodyPr>
          <a:lstStyle/>
          <a:p>
            <a:r>
              <a:rPr lang="en-US" dirty="0"/>
              <a:t>Not all PHAs reporting</a:t>
            </a:r>
          </a:p>
          <a:p>
            <a:r>
              <a:rPr lang="en-US" dirty="0"/>
              <a:t>A lot of unknown gender</a:t>
            </a:r>
          </a:p>
          <a:p>
            <a:pPr lvl="1"/>
            <a:r>
              <a:rPr lang="en-US" sz="2800" dirty="0"/>
              <a:t>19% of applications</a:t>
            </a:r>
          </a:p>
          <a:p>
            <a:pPr lvl="1"/>
            <a:r>
              <a:rPr lang="en-US" sz="2800" dirty="0"/>
              <a:t>71% of those denied</a:t>
            </a:r>
          </a:p>
          <a:p>
            <a:r>
              <a:rPr lang="en-US" dirty="0"/>
              <a:t>Unknown race</a:t>
            </a:r>
          </a:p>
          <a:p>
            <a:pPr lvl="1"/>
            <a:r>
              <a:rPr lang="en-US" sz="2800" dirty="0"/>
              <a:t>8.4% applications</a:t>
            </a:r>
          </a:p>
        </p:txBody>
      </p:sp>
      <p:pic>
        <p:nvPicPr>
          <p:cNvPr id="4" name="Picture 3">
            <a:extLst>
              <a:ext uri="{FF2B5EF4-FFF2-40B4-BE49-F238E27FC236}">
                <a16:creationId xmlns:a16="http://schemas.microsoft.com/office/drawing/2014/main" id="{8E6D2185-D304-4D71-85BA-3828C6D89957}"/>
              </a:ext>
            </a:extLst>
          </p:cNvPr>
          <p:cNvPicPr>
            <a:picLocks noChangeAspect="1"/>
          </p:cNvPicPr>
          <p:nvPr/>
        </p:nvPicPr>
        <p:blipFill rotWithShape="1">
          <a:blip r:embed="rId3"/>
          <a:srcRect t="8309" r="1" b="1"/>
          <a:stretch/>
        </p:blipFill>
        <p:spPr>
          <a:xfrm>
            <a:off x="7199440" y="10"/>
            <a:ext cx="4992560" cy="6857990"/>
          </a:xfrm>
          <a:prstGeom prst="rect">
            <a:avLst/>
          </a:prstGeom>
          <a:effectLst/>
        </p:spPr>
      </p:pic>
    </p:spTree>
    <p:extLst>
      <p:ext uri="{BB962C8B-B14F-4D97-AF65-F5344CB8AC3E}">
        <p14:creationId xmlns:p14="http://schemas.microsoft.com/office/powerpoint/2010/main" val="334965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2D181D-7EA8-40D9-85C1-7F5A3651FAC6}"/>
              </a:ext>
            </a:extLst>
          </p:cNvPr>
          <p:cNvSpPr>
            <a:spLocks noGrp="1"/>
          </p:cNvSpPr>
          <p:nvPr>
            <p:ph type="title"/>
          </p:nvPr>
        </p:nvSpPr>
        <p:spPr>
          <a:xfrm>
            <a:off x="836679" y="723898"/>
            <a:ext cx="6002110" cy="1495425"/>
          </a:xfrm>
        </p:spPr>
        <p:txBody>
          <a:bodyPr>
            <a:normAutofit/>
          </a:bodyPr>
          <a:lstStyle/>
          <a:p>
            <a:r>
              <a:rPr lang="en-US" dirty="0"/>
              <a:t>Feedback from PHAs</a:t>
            </a:r>
          </a:p>
        </p:txBody>
      </p:sp>
      <p:sp>
        <p:nvSpPr>
          <p:cNvPr id="3" name="Content Placeholder 2">
            <a:extLst>
              <a:ext uri="{FF2B5EF4-FFF2-40B4-BE49-F238E27FC236}">
                <a16:creationId xmlns:a16="http://schemas.microsoft.com/office/drawing/2014/main" id="{6D7F50F8-8013-45E4-9B68-2B5487075717}"/>
              </a:ext>
            </a:extLst>
          </p:cNvPr>
          <p:cNvSpPr>
            <a:spLocks noGrp="1"/>
          </p:cNvSpPr>
          <p:nvPr>
            <p:ph idx="1"/>
          </p:nvPr>
        </p:nvSpPr>
        <p:spPr>
          <a:xfrm>
            <a:off x="836679" y="2047257"/>
            <a:ext cx="6002110" cy="4204455"/>
          </a:xfrm>
        </p:spPr>
        <p:txBody>
          <a:bodyPr>
            <a:no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Concerns raised</a:t>
            </a:r>
          </a:p>
          <a:p>
            <a:pPr lvl="1">
              <a:spcBef>
                <a:spcPts val="1000"/>
              </a:spcBef>
              <a:defRPr/>
            </a:pPr>
            <a:r>
              <a:rPr kumimoji="0" lang="en-US" sz="2000" b="0" i="0" u="none" strike="noStrike" kern="1200" cap="none" spc="0" normalizeH="0" baseline="0" noProof="0" dirty="0">
                <a:ln>
                  <a:noFill/>
                </a:ln>
                <a:effectLst/>
                <a:uLnTx/>
                <a:uFillTx/>
                <a:latin typeface="Calibri" panose="020F0502020204030204"/>
                <a:ea typeface="+mn-ea"/>
                <a:cs typeface="+mn-cs"/>
              </a:rPr>
              <a:t>Cumbersome, burdensome, time consuming</a:t>
            </a:r>
            <a:endParaRPr lang="en-US" sz="2000" noProof="0" dirty="0">
              <a:latin typeface="Calibri" panose="020F0502020204030204"/>
            </a:endParaRPr>
          </a:p>
          <a:p>
            <a:pPr lvl="1">
              <a:spcBef>
                <a:spcPts val="1000"/>
              </a:spcBef>
              <a:defRPr/>
            </a:pPr>
            <a:r>
              <a:rPr kumimoji="0" lang="en-US" sz="2000" b="0" i="0" u="none" strike="noStrike" kern="1200" cap="none" spc="0" normalizeH="0" baseline="0" noProof="0" dirty="0">
                <a:ln>
                  <a:noFill/>
                </a:ln>
                <a:effectLst/>
                <a:uLnTx/>
                <a:uFillTx/>
                <a:latin typeface="Calibri" panose="020F0502020204030204"/>
                <a:ea typeface="+mn-ea"/>
                <a:cs typeface="+mn-cs"/>
              </a:rPr>
              <a:t>Unfunded</a:t>
            </a:r>
          </a:p>
          <a:p>
            <a:pPr lvl="1"/>
            <a:r>
              <a:rPr lang="en-US" sz="2000" dirty="0"/>
              <a:t>Unavailable data, requires changes</a:t>
            </a:r>
          </a:p>
          <a:p>
            <a:r>
              <a:rPr lang="en-US" sz="2000" dirty="0"/>
              <a:t>Clarification needed</a:t>
            </a:r>
          </a:p>
          <a:p>
            <a:pPr lvl="1"/>
            <a:r>
              <a:rPr lang="en-US" sz="2000" dirty="0"/>
              <a:t>Issues regarding waiting lists </a:t>
            </a:r>
          </a:p>
          <a:p>
            <a:pPr lvl="1"/>
            <a:r>
              <a:rPr lang="en-US" sz="2000" dirty="0"/>
              <a:t>Definition of criminal history</a:t>
            </a:r>
          </a:p>
          <a:p>
            <a:r>
              <a:rPr lang="en-US" sz="2000" dirty="0"/>
              <a:t>Issues reported</a:t>
            </a:r>
          </a:p>
          <a:p>
            <a:pPr lvl="1"/>
            <a:r>
              <a:rPr lang="en-US" sz="2000" dirty="0"/>
              <a:t>Categories for denial (e.g., drug, sex offender)</a:t>
            </a:r>
          </a:p>
          <a:p>
            <a:pPr lvl="1"/>
            <a:r>
              <a:rPr lang="en-US" sz="2000" dirty="0"/>
              <a:t>Demographics not collected, not reported by applicants</a:t>
            </a:r>
          </a:p>
          <a:p>
            <a:pPr lvl="1"/>
            <a:endParaRPr lang="en-US" sz="2000" dirty="0"/>
          </a:p>
          <a:p>
            <a:pPr lvl="1"/>
            <a:endParaRPr lang="en-US" sz="2000" dirty="0"/>
          </a:p>
          <a:p>
            <a:pPr lvl="1"/>
            <a:endParaRPr lang="en-US" sz="2000" dirty="0"/>
          </a:p>
        </p:txBody>
      </p:sp>
      <p:pic>
        <p:nvPicPr>
          <p:cNvPr id="4" name="Picture 3">
            <a:extLst>
              <a:ext uri="{FF2B5EF4-FFF2-40B4-BE49-F238E27FC236}">
                <a16:creationId xmlns:a16="http://schemas.microsoft.com/office/drawing/2014/main" id="{7512FE02-3AAA-4AA3-859D-F9A7BFCCA170}"/>
              </a:ext>
            </a:extLst>
          </p:cNvPr>
          <p:cNvPicPr>
            <a:picLocks noChangeAspect="1"/>
          </p:cNvPicPr>
          <p:nvPr/>
        </p:nvPicPr>
        <p:blipFill rotWithShape="1">
          <a:blip r:embed="rId3"/>
          <a:srcRect t="2898" r="1" b="5413"/>
          <a:stretch/>
        </p:blipFill>
        <p:spPr>
          <a:xfrm>
            <a:off x="7199440" y="10"/>
            <a:ext cx="4992560" cy="6857990"/>
          </a:xfrm>
          <a:prstGeom prst="rect">
            <a:avLst/>
          </a:prstGeom>
          <a:effectLst/>
        </p:spPr>
      </p:pic>
    </p:spTree>
    <p:extLst>
      <p:ext uri="{BB962C8B-B14F-4D97-AF65-F5344CB8AC3E}">
        <p14:creationId xmlns:p14="http://schemas.microsoft.com/office/powerpoint/2010/main" val="1716564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33B24-0D22-4C55-B4A1-893742DAB738}"/>
              </a:ext>
            </a:extLst>
          </p:cNvPr>
          <p:cNvSpPr>
            <a:spLocks noGrp="1"/>
          </p:cNvSpPr>
          <p:nvPr>
            <p:ph type="title"/>
          </p:nvPr>
        </p:nvSpPr>
        <p:spPr>
          <a:xfrm>
            <a:off x="572493" y="238539"/>
            <a:ext cx="11018520" cy="1434415"/>
          </a:xfrm>
        </p:spPr>
        <p:txBody>
          <a:bodyPr anchor="b">
            <a:normAutofit/>
          </a:bodyPr>
          <a:lstStyle/>
          <a:p>
            <a:r>
              <a:rPr lang="en-US" sz="5400"/>
              <a:t>Changes to Legislation SB 1367</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AFE7EB-B12A-41C8-B855-42ED6D47C3E9}"/>
              </a:ext>
            </a:extLst>
          </p:cNvPr>
          <p:cNvSpPr>
            <a:spLocks noGrp="1"/>
          </p:cNvSpPr>
          <p:nvPr>
            <p:ph idx="1"/>
          </p:nvPr>
        </p:nvSpPr>
        <p:spPr>
          <a:xfrm>
            <a:off x="572493" y="2071316"/>
            <a:ext cx="6713552" cy="4119172"/>
          </a:xfrm>
        </p:spPr>
        <p:txBody>
          <a:bodyPr anchor="t">
            <a:normAutofit/>
          </a:bodyPr>
          <a:lstStyle/>
          <a:p>
            <a:r>
              <a:rPr lang="en-US" sz="2400" dirty="0"/>
              <a:t>Public Act 103-0215</a:t>
            </a:r>
          </a:p>
          <a:p>
            <a:r>
              <a:rPr lang="en-US" sz="2400" dirty="0"/>
              <a:t>Effective date Jan 1, 2024</a:t>
            </a:r>
          </a:p>
          <a:p>
            <a:endParaRPr lang="en-US" sz="2400" dirty="0"/>
          </a:p>
          <a:p>
            <a:pPr marL="0" indent="0">
              <a:buNone/>
            </a:pPr>
            <a:r>
              <a:rPr lang="en-US" sz="2400" dirty="0"/>
              <a:t>(b) Every Authority organized under the provisions of this Act shall collect the following data:</a:t>
            </a:r>
          </a:p>
          <a:p>
            <a:pPr marL="457200" lvl="1" indent="0">
              <a:buNone/>
            </a:pPr>
            <a:r>
              <a:rPr lang="en-US" dirty="0"/>
              <a:t>(1) the number of </a:t>
            </a:r>
            <a:r>
              <a:rPr lang="en-US" b="1" dirty="0"/>
              <a:t>vacant rental units </a:t>
            </a:r>
            <a:r>
              <a:rPr lang="en-US" dirty="0"/>
              <a:t>within each housing project operated by the Authority; </a:t>
            </a:r>
          </a:p>
          <a:p>
            <a:pPr marL="457200" lvl="1" indent="0">
              <a:buNone/>
            </a:pPr>
            <a:r>
              <a:rPr lang="en-US" dirty="0"/>
              <a:t> (2) information on whether each </a:t>
            </a:r>
            <a:r>
              <a:rPr lang="en-US" b="1" dirty="0"/>
              <a:t>waiting list </a:t>
            </a:r>
            <a:r>
              <a:rPr lang="en-US" dirty="0"/>
              <a:t>maintained by the Authority is </a:t>
            </a:r>
            <a:r>
              <a:rPr lang="en-US" b="1" dirty="0"/>
              <a:t>open or closed</a:t>
            </a:r>
            <a:r>
              <a:rPr lang="en-US" dirty="0"/>
              <a:t>.</a:t>
            </a:r>
          </a:p>
        </p:txBody>
      </p:sp>
      <p:pic>
        <p:nvPicPr>
          <p:cNvPr id="4" name="Picture 3">
            <a:extLst>
              <a:ext uri="{FF2B5EF4-FFF2-40B4-BE49-F238E27FC236}">
                <a16:creationId xmlns:a16="http://schemas.microsoft.com/office/drawing/2014/main" id="{20488484-8FF2-4A5A-B548-6A21C03A5FC4}"/>
              </a:ext>
            </a:extLst>
          </p:cNvPr>
          <p:cNvPicPr>
            <a:picLocks noChangeAspect="1"/>
          </p:cNvPicPr>
          <p:nvPr/>
        </p:nvPicPr>
        <p:blipFill rotWithShape="1">
          <a:blip r:embed="rId3"/>
          <a:srcRect l="18196" r="16146" b="3"/>
          <a:stretch/>
        </p:blipFill>
        <p:spPr>
          <a:xfrm>
            <a:off x="7675658" y="2093976"/>
            <a:ext cx="3941064" cy="4096512"/>
          </a:xfrm>
          <a:prstGeom prst="rect">
            <a:avLst/>
          </a:prstGeom>
        </p:spPr>
      </p:pic>
    </p:spTree>
    <p:extLst>
      <p:ext uri="{BB962C8B-B14F-4D97-AF65-F5344CB8AC3E}">
        <p14:creationId xmlns:p14="http://schemas.microsoft.com/office/powerpoint/2010/main" val="657772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71D7CB-A59D-45FC-A65E-6707C8073E09}"/>
              </a:ext>
            </a:extLst>
          </p:cNvPr>
          <p:cNvSpPr>
            <a:spLocks noGrp="1"/>
          </p:cNvSpPr>
          <p:nvPr>
            <p:ph type="title"/>
          </p:nvPr>
        </p:nvSpPr>
        <p:spPr>
          <a:xfrm>
            <a:off x="4572001" y="601744"/>
            <a:ext cx="6781800" cy="1338696"/>
          </a:xfrm>
        </p:spPr>
        <p:txBody>
          <a:bodyPr>
            <a:normAutofit/>
          </a:bodyPr>
          <a:lstStyle/>
          <a:p>
            <a:r>
              <a:rPr lang="en-US" dirty="0"/>
              <a:t>Next Data Collection Process</a:t>
            </a:r>
          </a:p>
        </p:txBody>
      </p:sp>
      <p:pic>
        <p:nvPicPr>
          <p:cNvPr id="4" name="Picture 3">
            <a:extLst>
              <a:ext uri="{FF2B5EF4-FFF2-40B4-BE49-F238E27FC236}">
                <a16:creationId xmlns:a16="http://schemas.microsoft.com/office/drawing/2014/main" id="{3EB76E6A-F9C1-49CF-AC06-4C592AF419A2}"/>
              </a:ext>
            </a:extLst>
          </p:cNvPr>
          <p:cNvPicPr>
            <a:picLocks noChangeAspect="1"/>
          </p:cNvPicPr>
          <p:nvPr/>
        </p:nvPicPr>
        <p:blipFill rotWithShape="1">
          <a:blip r:embed="rId3"/>
          <a:srcRect l="2667"/>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1A919EA2-E642-48EC-9BBB-17550211A7A2}"/>
              </a:ext>
            </a:extLst>
          </p:cNvPr>
          <p:cNvSpPr>
            <a:spLocks noGrp="1"/>
          </p:cNvSpPr>
          <p:nvPr>
            <p:ph idx="1"/>
          </p:nvPr>
        </p:nvSpPr>
        <p:spPr>
          <a:xfrm>
            <a:off x="4572001" y="2201958"/>
            <a:ext cx="6781800" cy="3900730"/>
          </a:xfrm>
        </p:spPr>
        <p:txBody>
          <a:bodyPr anchor="t">
            <a:normAutofit/>
          </a:bodyPr>
          <a:lstStyle/>
          <a:p>
            <a:r>
              <a:rPr lang="en-US" sz="2400" dirty="0"/>
              <a:t>About Feb 2024 send email to collect data, PHAs reporting on CY2023 information</a:t>
            </a:r>
          </a:p>
          <a:p>
            <a:r>
              <a:rPr lang="en-US" sz="2400" dirty="0"/>
              <a:t>Online data collection tool open for month</a:t>
            </a:r>
          </a:p>
          <a:p>
            <a:r>
              <a:rPr lang="en-US" sz="2400" dirty="0"/>
              <a:t>We prepare report, internal review process</a:t>
            </a:r>
          </a:p>
          <a:p>
            <a:r>
              <a:rPr lang="en-US" sz="2400" dirty="0"/>
              <a:t>Publish end SFY24, by June 30, 2024</a:t>
            </a:r>
          </a:p>
          <a:p>
            <a:r>
              <a:rPr lang="en-US" sz="2400" dirty="0"/>
              <a:t>Legal Dept shares with Governor’s Office, Lt. Governor’s Office</a:t>
            </a:r>
          </a:p>
          <a:p>
            <a:r>
              <a:rPr lang="en-US" sz="2400" dirty="0"/>
              <a:t>We share with PHAs</a:t>
            </a:r>
          </a:p>
        </p:txBody>
      </p:sp>
    </p:spTree>
    <p:extLst>
      <p:ext uri="{BB962C8B-B14F-4D97-AF65-F5344CB8AC3E}">
        <p14:creationId xmlns:p14="http://schemas.microsoft.com/office/powerpoint/2010/main" val="4174167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86B3-E057-4ADA-94B0-05D274DCD6CD}"/>
              </a:ext>
            </a:extLst>
          </p:cNvPr>
          <p:cNvSpPr>
            <a:spLocks noGrp="1"/>
          </p:cNvSpPr>
          <p:nvPr>
            <p:ph type="title"/>
          </p:nvPr>
        </p:nvSpPr>
        <p:spPr>
          <a:xfrm>
            <a:off x="8153400" y="1267243"/>
            <a:ext cx="3434180" cy="1415270"/>
          </a:xfrm>
        </p:spPr>
        <p:txBody>
          <a:bodyPr anchor="t">
            <a:normAutofit/>
            <a:scene3d>
              <a:camera prst="orthographicFront"/>
              <a:lightRig rig="soft" dir="t">
                <a:rot lat="0" lon="0" rev="15600000"/>
              </a:lightRig>
            </a:scene3d>
            <a:sp3d extrusionH="57150" prstMaterial="softEdge">
              <a:bevelT w="25400" h="38100"/>
            </a:sp3d>
          </a:bodyPr>
          <a:lstStyle/>
          <a:p>
            <a:r>
              <a:rPr lang="en-US" sz="5600" b="1" dirty="0">
                <a:ln/>
                <a:solidFill>
                  <a:schemeClr val="accent4"/>
                </a:solidFill>
              </a:rPr>
              <a:t>Discussion</a:t>
            </a:r>
          </a:p>
        </p:txBody>
      </p:sp>
      <p:sp>
        <p:nvSpPr>
          <p:cNvPr id="30" name="Rectangle 17">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5BE207-C263-4086-A4B6-E87FC4216ABE}"/>
              </a:ext>
            </a:extLst>
          </p:cNvPr>
          <p:cNvPicPr>
            <a:picLocks noChangeAspect="1"/>
          </p:cNvPicPr>
          <p:nvPr/>
        </p:nvPicPr>
        <p:blipFill rotWithShape="1">
          <a:blip r:embed="rId3"/>
          <a:srcRect r="4705"/>
          <a:stretch/>
        </p:blipFill>
        <p:spPr>
          <a:xfrm>
            <a:off x="669235" y="975741"/>
            <a:ext cx="6221895" cy="4913139"/>
          </a:xfrm>
          <a:prstGeom prst="rect">
            <a:avLst/>
          </a:prstGeom>
        </p:spPr>
      </p:pic>
      <p:cxnSp>
        <p:nvCxnSpPr>
          <p:cNvPr id="31" name="Straight Connector 1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85F63F9-70B7-4806-980E-CA13678E1785}"/>
              </a:ext>
            </a:extLst>
          </p:cNvPr>
          <p:cNvSpPr>
            <a:spLocks noGrp="1"/>
          </p:cNvSpPr>
          <p:nvPr>
            <p:ph idx="1"/>
          </p:nvPr>
        </p:nvSpPr>
        <p:spPr>
          <a:xfrm>
            <a:off x="8153400" y="2543364"/>
            <a:ext cx="3434180" cy="3599019"/>
          </a:xfrm>
        </p:spPr>
        <p:txBody>
          <a:bodyPr>
            <a:normAutofit/>
          </a:bodyPr>
          <a:lstStyle/>
          <a:p>
            <a:pPr marL="0" indent="0">
              <a:buNone/>
            </a:pPr>
            <a:r>
              <a:rPr lang="en-US" dirty="0"/>
              <a:t>What are your thoughts on:</a:t>
            </a:r>
          </a:p>
          <a:p>
            <a:r>
              <a:rPr lang="en-US" dirty="0"/>
              <a:t>Participation by housing authorities?</a:t>
            </a:r>
          </a:p>
          <a:p>
            <a:r>
              <a:rPr lang="en-US" dirty="0"/>
              <a:t>Data collection process?</a:t>
            </a:r>
          </a:p>
          <a:p>
            <a:r>
              <a:rPr lang="en-US" dirty="0"/>
              <a:t>New data elements?</a:t>
            </a:r>
          </a:p>
          <a:p>
            <a:pPr marL="0" indent="0">
              <a:buNone/>
            </a:pPr>
            <a:endParaRPr lang="en-US" dirty="0"/>
          </a:p>
        </p:txBody>
      </p:sp>
    </p:spTree>
    <p:extLst>
      <p:ext uri="{BB962C8B-B14F-4D97-AF65-F5344CB8AC3E}">
        <p14:creationId xmlns:p14="http://schemas.microsoft.com/office/powerpoint/2010/main" val="3494114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96B2-52DA-403D-BD84-EC03606BD1E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D884492-60D0-4D41-BF91-1E92A221316A}"/>
              </a:ext>
            </a:extLst>
          </p:cNvPr>
          <p:cNvSpPr>
            <a:spLocks noGrp="1"/>
          </p:cNvSpPr>
          <p:nvPr>
            <p:ph idx="1"/>
          </p:nvPr>
        </p:nvSpPr>
        <p:spPr/>
        <p:txBody>
          <a:bodyPr>
            <a:noAutofit/>
          </a:bodyPr>
          <a:lstStyle/>
          <a:p>
            <a:pPr algn="l">
              <a:buFont typeface="+mj-lt"/>
              <a:buNone/>
            </a:pPr>
            <a:r>
              <a:rPr lang="en-US" sz="1800" b="0" i="0" dirty="0">
                <a:effectLst/>
                <a:latin typeface="Gentium Book Basic"/>
              </a:rPr>
              <a:t>310 ILCS 10/8.10 </a:t>
            </a:r>
            <a:r>
              <a:rPr lang="en-US" sz="1800" b="0" i="0" dirty="0">
                <a:effectLst/>
                <a:latin typeface="Gentium Book Basic"/>
                <a:hlinkClick r:id="rId3"/>
              </a:rPr>
              <a:t>https://www.ilga.gov/legislation/ilcs/fulltext.asp?DocName=031000100K8.10a</a:t>
            </a:r>
            <a:r>
              <a:rPr lang="en-US" sz="1800" b="0" i="0" dirty="0">
                <a:effectLst/>
                <a:latin typeface="Gentium Book Basic"/>
              </a:rPr>
              <a:t> </a:t>
            </a:r>
          </a:p>
          <a:p>
            <a:pPr algn="l">
              <a:buFont typeface="+mj-lt"/>
              <a:buNone/>
            </a:pPr>
            <a:r>
              <a:rPr lang="en-US" sz="1800" b="0" i="0" dirty="0">
                <a:effectLst/>
                <a:latin typeface="Gentium Book Basic"/>
              </a:rPr>
              <a:t>Bala, N., &amp; </a:t>
            </a:r>
            <a:r>
              <a:rPr lang="en-US" sz="1800" b="0" i="0" dirty="0" err="1">
                <a:effectLst/>
                <a:latin typeface="Gentium Book Basic"/>
              </a:rPr>
              <a:t>Vallas</a:t>
            </a:r>
            <a:r>
              <a:rPr lang="en-US" sz="1800" b="0" i="0" dirty="0">
                <a:effectLst/>
                <a:latin typeface="Gentium Book Basic"/>
              </a:rPr>
              <a:t>, R. (2020, March 2). </a:t>
            </a:r>
            <a:r>
              <a:rPr lang="en-US" sz="1800" b="0" i="1" dirty="0">
                <a:effectLst/>
                <a:latin typeface="Gentium Book Basic"/>
              </a:rPr>
              <a:t>State momentum in criminal record sealing fuels federal Clean Slate Bill</a:t>
            </a:r>
            <a:r>
              <a:rPr lang="en-US" sz="1800" b="0" i="0" dirty="0">
                <a:effectLst/>
                <a:latin typeface="Gentium Book Basic"/>
              </a:rPr>
              <a:t>. The Hill.</a:t>
            </a:r>
            <a:r>
              <a:rPr lang="en-US" sz="1800" i="0" dirty="0">
                <a:effectLst/>
                <a:latin typeface="Gentium Book Basic"/>
              </a:rPr>
              <a:t> </a:t>
            </a:r>
            <a:r>
              <a:rPr lang="en-US" sz="1800" i="0" u="none" strike="noStrike" dirty="0">
                <a:solidFill>
                  <a:srgbClr val="1976D2"/>
                </a:solidFill>
                <a:effectLst/>
                <a:latin typeface="Gentium Book Basic"/>
                <a:hlinkClick r:id="rId4"/>
              </a:rPr>
              <a:t>https://thehill.com/opinion/criminal-justice/485477-state-momentum-in-criminal-record-sealing-fuels-federal-clean-slate-bill/</a:t>
            </a:r>
            <a:r>
              <a:rPr lang="en-US" sz="1800" i="0" dirty="0">
                <a:effectLst/>
                <a:latin typeface="Gentium Book Basic"/>
              </a:rPr>
              <a:t> </a:t>
            </a:r>
          </a:p>
          <a:p>
            <a:pPr algn="l">
              <a:buFont typeface="+mj-lt"/>
              <a:buNone/>
            </a:pPr>
            <a:r>
              <a:rPr lang="en-US" sz="1800" i="0" dirty="0">
                <a:effectLst/>
                <a:latin typeface="Gentium Book Basic"/>
              </a:rPr>
              <a:t>Crowell, H. (2017). A home of one’s own: The fight against illegal housing discrimination based on criminal convictions, and those who are still left behind. </a:t>
            </a:r>
            <a:r>
              <a:rPr lang="en-US" sz="1800" i="1" dirty="0">
                <a:effectLst/>
                <a:latin typeface="Gentium Book Basic"/>
              </a:rPr>
              <a:t>Texas Law Review, 95</a:t>
            </a:r>
            <a:r>
              <a:rPr lang="en-US" sz="1800" i="0" dirty="0">
                <a:effectLst/>
                <a:latin typeface="Gentium Book Basic"/>
              </a:rPr>
              <a:t>. 1103-1143</a:t>
            </a:r>
          </a:p>
          <a:p>
            <a:pPr>
              <a:buNone/>
            </a:pPr>
            <a:r>
              <a:rPr lang="en-US" sz="1800" dirty="0"/>
              <a:t>Maranville, R., Reichert, J., Ott Hill, E., &amp; Green, E. (2023). </a:t>
            </a:r>
            <a:r>
              <a:rPr lang="en-US" sz="1800" i="1" dirty="0"/>
              <a:t>Criminal history record checks for federally assisted housing applications: State Fiscal Year 2023 supplemental report</a:t>
            </a:r>
            <a:r>
              <a:rPr lang="en-US" sz="1800" dirty="0"/>
              <a:t>. Illinois Criminal Justice Information Authority. </a:t>
            </a:r>
            <a:r>
              <a:rPr lang="en-US" sz="1800" dirty="0">
                <a:hlinkClick r:id="rId5"/>
              </a:rPr>
              <a:t>https://icjia.illinois.gov/researchhub/articles/criminal-history-records-check-for-federally-assisted-housing-applications--state-fiscal-year-2023-annual-report/</a:t>
            </a:r>
            <a:r>
              <a:rPr lang="en-US" sz="1800" dirty="0"/>
              <a:t> </a:t>
            </a:r>
          </a:p>
          <a:p>
            <a:pPr algn="l">
              <a:buFont typeface="+mj-lt"/>
              <a:buNone/>
            </a:pPr>
            <a:r>
              <a:rPr lang="en-US" sz="1800" i="0" dirty="0">
                <a:effectLst/>
                <a:latin typeface="Gentium Book Basic"/>
              </a:rPr>
              <a:t>McCain, D. L., (2022). </a:t>
            </a:r>
            <a:r>
              <a:rPr lang="en-US" sz="1800" i="1" dirty="0">
                <a:effectLst/>
                <a:latin typeface="Gentium Book Basic"/>
              </a:rPr>
              <a:t>Implementation of the Office of General Counsel’s Guidance on Application of Fair Housing Act Standards to the use of criminal records by providers of housing and real estate-related transactions</a:t>
            </a:r>
            <a:r>
              <a:rPr lang="en-US" sz="1800" i="0" dirty="0">
                <a:effectLst/>
                <a:latin typeface="Gentium Book Basic"/>
              </a:rPr>
              <a:t>. U.S. Department of Housing and Urban Development. </a:t>
            </a:r>
            <a:r>
              <a:rPr lang="en-US" sz="1800" i="0" u="sng" dirty="0">
                <a:solidFill>
                  <a:srgbClr val="1976D2"/>
                </a:solidFill>
                <a:effectLst/>
                <a:latin typeface="Gentium Book Basic"/>
                <a:hlinkClick r:id="rId6"/>
              </a:rPr>
              <a:t>https://www.hud.gov/sites/dfiles/FHEO/documents/Implementation of OGC Guidance on Application of FHA Standards to the Use of Criminal Records - June 10 2022.pdf</a:t>
            </a:r>
            <a:r>
              <a:rPr lang="en-US" sz="1800" i="0" dirty="0">
                <a:effectLst/>
                <a:latin typeface="Gentium Book Basic"/>
              </a:rPr>
              <a:t> </a:t>
            </a:r>
            <a:r>
              <a:rPr lang="en-US" sz="1800" i="0" u="sng" dirty="0">
                <a:solidFill>
                  <a:srgbClr val="1976D2"/>
                </a:solidFill>
                <a:effectLst/>
                <a:latin typeface="Gentium Book Basic"/>
                <a:hlinkClick r:id="rId7"/>
              </a:rPr>
              <a:t>↩︎</a:t>
            </a:r>
            <a:endParaRPr lang="en-US" sz="1800" i="0" dirty="0">
              <a:effectLst/>
              <a:latin typeface="Gentium Book Basic"/>
            </a:endParaRPr>
          </a:p>
          <a:p>
            <a:pPr marL="0" indent="0">
              <a:buNone/>
            </a:pPr>
            <a:r>
              <a:rPr lang="en-US" sz="1800" dirty="0"/>
              <a:t>Public Act 103-0215 </a:t>
            </a:r>
            <a:r>
              <a:rPr lang="en-US" sz="1800" dirty="0">
                <a:hlinkClick r:id="rId8"/>
              </a:rPr>
              <a:t>https://www.ilga.gov/legislation/publicacts/fulltext.asp?Name=103-0215</a:t>
            </a:r>
            <a:r>
              <a:rPr lang="en-US" sz="1800" dirty="0"/>
              <a:t>  </a:t>
            </a:r>
          </a:p>
          <a:p>
            <a:pPr marL="0" indent="0">
              <a:buNone/>
            </a:pPr>
            <a:endParaRPr lang="en-US" sz="1800" dirty="0"/>
          </a:p>
        </p:txBody>
      </p:sp>
    </p:spTree>
    <p:extLst>
      <p:ext uri="{BB962C8B-B14F-4D97-AF65-F5344CB8AC3E}">
        <p14:creationId xmlns:p14="http://schemas.microsoft.com/office/powerpoint/2010/main" val="1345476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C35A2C-3300-46BA-BAF6-5158E8A8D239}"/>
              </a:ext>
            </a:extLst>
          </p:cNvPr>
          <p:cNvPicPr>
            <a:picLocks noChangeAspect="1"/>
          </p:cNvPicPr>
          <p:nvPr/>
        </p:nvPicPr>
        <p:blipFill rotWithShape="1">
          <a:blip r:embed="rId3"/>
          <a:srcRect r="17517"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5BC967-5CEC-484B-9EE9-702F57CC2AE8}"/>
              </a:ext>
            </a:extLst>
          </p:cNvPr>
          <p:cNvSpPr>
            <a:spLocks noGrp="1"/>
          </p:cNvSpPr>
          <p:nvPr>
            <p:ph type="title"/>
          </p:nvPr>
        </p:nvSpPr>
        <p:spPr>
          <a:xfrm>
            <a:off x="440635" y="2273438"/>
            <a:ext cx="3822189" cy="1899912"/>
          </a:xfrm>
        </p:spPr>
        <p:txBody>
          <a:bodyPr vert="horz" lIns="91440" tIns="45720" rIns="91440" bIns="45720" rtlCol="0" anchor="ctr">
            <a:normAutofit/>
          </a:bodyPr>
          <a:lstStyle/>
          <a:p>
            <a:r>
              <a:rPr lang="en-US" dirty="0"/>
              <a:t>Contact Information</a:t>
            </a:r>
          </a:p>
        </p:txBody>
      </p:sp>
      <p:sp>
        <p:nvSpPr>
          <p:cNvPr id="6" name="Content Placeholder 5">
            <a:extLst>
              <a:ext uri="{FF2B5EF4-FFF2-40B4-BE49-F238E27FC236}">
                <a16:creationId xmlns:a16="http://schemas.microsoft.com/office/drawing/2014/main" id="{C128A38A-5FDA-4DA9-A741-91F453F0E1F9}"/>
              </a:ext>
            </a:extLst>
          </p:cNvPr>
          <p:cNvSpPr>
            <a:spLocks noGrp="1"/>
          </p:cNvSpPr>
          <p:nvPr>
            <p:ph idx="4294967295"/>
          </p:nvPr>
        </p:nvSpPr>
        <p:spPr>
          <a:xfrm>
            <a:off x="5446082" y="2642923"/>
            <a:ext cx="3210901" cy="1819747"/>
          </a:xfrm>
        </p:spPr>
        <p:txBody>
          <a:bodyPr vert="horz" lIns="91440" tIns="45720" rIns="91440" bIns="45720" rtlCol="0">
            <a:normAutofit/>
          </a:bodyPr>
          <a:lstStyle/>
          <a:p>
            <a:pPr marL="0" indent="0">
              <a:spcBef>
                <a:spcPts val="0"/>
              </a:spcBef>
              <a:spcAft>
                <a:spcPts val="600"/>
              </a:spcAft>
              <a:buNone/>
            </a:pPr>
            <a:r>
              <a:rPr lang="en-US" sz="1600" b="1" dirty="0">
                <a:latin typeface="Arial" panose="020B0604020202020204" pitchFamily="34" charset="0"/>
                <a:cs typeface="Arial" panose="020B0604020202020204" pitchFamily="34" charset="0"/>
              </a:rPr>
              <a:t>Jessica Reichert</a:t>
            </a:r>
          </a:p>
          <a:p>
            <a:pPr marL="0" indent="0">
              <a:spcBef>
                <a:spcPts val="0"/>
              </a:spcBef>
              <a:spcAft>
                <a:spcPts val="600"/>
              </a:spcAft>
              <a:buNone/>
            </a:pPr>
            <a:r>
              <a:rPr lang="en-US" sz="1600" dirty="0">
                <a:latin typeface="Arial" panose="020B0604020202020204" pitchFamily="34" charset="0"/>
                <a:cs typeface="Arial" panose="020B0604020202020204" pitchFamily="34" charset="0"/>
              </a:rPr>
              <a:t>Manager, Center for Justice Research &amp; Evaluation</a:t>
            </a:r>
          </a:p>
          <a:p>
            <a:pPr marL="0" indent="0">
              <a:spcBef>
                <a:spcPts val="0"/>
              </a:spcBef>
              <a:spcAft>
                <a:spcPts val="600"/>
              </a:spcAft>
              <a:buNone/>
            </a:pPr>
            <a:r>
              <a:rPr lang="en-US" sz="1600" i="1" dirty="0">
                <a:latin typeface="Arial" panose="020B0604020202020204" pitchFamily="34" charset="0"/>
                <a:cs typeface="Arial" panose="020B0604020202020204" pitchFamily="34" charset="0"/>
              </a:rPr>
              <a:t>Illinois Criminal Justice Information Authority</a:t>
            </a:r>
          </a:p>
          <a:p>
            <a:pPr marL="0" indent="0">
              <a:spcBef>
                <a:spcPts val="0"/>
              </a:spcBef>
              <a:spcAft>
                <a:spcPts val="600"/>
              </a:spcAft>
              <a:buNone/>
            </a:pPr>
            <a:r>
              <a:rPr lang="en-US" sz="1600" dirty="0">
                <a:latin typeface="Arial" panose="020B0604020202020204" pitchFamily="34" charset="0"/>
                <a:cs typeface="Arial" panose="020B0604020202020204" pitchFamily="34" charset="0"/>
                <a:hlinkClick r:id="rId4"/>
              </a:rPr>
              <a:t>Jessica.Reichert@Illinois.gov</a:t>
            </a:r>
            <a:endParaRPr lang="en-US" sz="1600" dirty="0">
              <a:latin typeface="Arial" panose="020B0604020202020204" pitchFamily="34" charset="0"/>
              <a:cs typeface="Arial" panose="020B0604020202020204" pitchFamily="34" charset="0"/>
            </a:endParaRPr>
          </a:p>
          <a:p>
            <a:pPr marL="0">
              <a:spcBef>
                <a:spcPts val="0"/>
              </a:spcBef>
              <a:spcAft>
                <a:spcPts val="600"/>
              </a:spcAft>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60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41E3B9-B81C-4861-A956-80E2B9FC3A39}"/>
              </a:ext>
            </a:extLst>
          </p:cNvPr>
          <p:cNvSpPr/>
          <p:nvPr/>
        </p:nvSpPr>
        <p:spPr>
          <a:xfrm>
            <a:off x="-6095" y="6417944"/>
            <a:ext cx="12192000" cy="61622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22155C3-CED9-4702-BEC6-D355B5F7B94C}"/>
              </a:ext>
            </a:extLst>
          </p:cNvPr>
          <p:cNvSpPr/>
          <p:nvPr/>
        </p:nvSpPr>
        <p:spPr>
          <a:xfrm>
            <a:off x="0" y="-31957"/>
            <a:ext cx="12192000" cy="10890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F30286-EC30-4870-AE2D-5A98B803E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5" y="176169"/>
            <a:ext cx="1550805" cy="735122"/>
          </a:xfrm>
          <a:prstGeom prst="rect">
            <a:avLst/>
          </a:prstGeom>
        </p:spPr>
      </p:pic>
      <p:pic>
        <p:nvPicPr>
          <p:cNvPr id="11" name="Picture 10">
            <a:extLst>
              <a:ext uri="{FF2B5EF4-FFF2-40B4-BE49-F238E27FC236}">
                <a16:creationId xmlns:a16="http://schemas.microsoft.com/office/drawing/2014/main" id="{961F8EAF-BCED-4369-81D2-D745063FC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0185" y="125834"/>
            <a:ext cx="837391" cy="837391"/>
          </a:xfrm>
          <a:prstGeom prst="rect">
            <a:avLst/>
          </a:prstGeom>
        </p:spPr>
      </p:pic>
      <p:pic>
        <p:nvPicPr>
          <p:cNvPr id="12" name="Picture 11" descr="A large city&#10;&#10;Description generated with very high confidence">
            <a:extLst>
              <a:ext uri="{FF2B5EF4-FFF2-40B4-BE49-F238E27FC236}">
                <a16:creationId xmlns:a16="http://schemas.microsoft.com/office/drawing/2014/main" id="{EF66BFC1-2B6C-4DEB-A586-79263D18A8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204" t="24859" r="19053" b="12706"/>
          <a:stretch/>
        </p:blipFill>
        <p:spPr>
          <a:xfrm>
            <a:off x="0" y="1036461"/>
            <a:ext cx="6096000" cy="5381483"/>
          </a:xfrm>
          <a:prstGeom prst="rect">
            <a:avLst/>
          </a:prstGeom>
        </p:spPr>
      </p:pic>
      <p:grpSp>
        <p:nvGrpSpPr>
          <p:cNvPr id="14" name="Group 13">
            <a:extLst>
              <a:ext uri="{FF2B5EF4-FFF2-40B4-BE49-F238E27FC236}">
                <a16:creationId xmlns:a16="http://schemas.microsoft.com/office/drawing/2014/main" id="{B5C60B54-ED81-494B-8EEB-39793B2A2C55}"/>
              </a:ext>
            </a:extLst>
          </p:cNvPr>
          <p:cNvGrpSpPr/>
          <p:nvPr/>
        </p:nvGrpSpPr>
        <p:grpSpPr>
          <a:xfrm>
            <a:off x="7033263" y="1167849"/>
            <a:ext cx="4994316" cy="4625099"/>
            <a:chOff x="6384506" y="1084259"/>
            <a:chExt cx="4454555" cy="4625099"/>
          </a:xfrm>
        </p:grpSpPr>
        <p:sp>
          <p:nvSpPr>
            <p:cNvPr id="15" name="TextBox 14">
              <a:extLst>
                <a:ext uri="{FF2B5EF4-FFF2-40B4-BE49-F238E27FC236}">
                  <a16:creationId xmlns:a16="http://schemas.microsoft.com/office/drawing/2014/main" id="{59CBBD2A-1E1F-40FE-8342-FE6FDE540507}"/>
                </a:ext>
              </a:extLst>
            </p:cNvPr>
            <p:cNvSpPr txBox="1"/>
            <p:nvPr/>
          </p:nvSpPr>
          <p:spPr>
            <a:xfrm>
              <a:off x="6384506" y="1084259"/>
              <a:ext cx="4454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ILLINOIS CRIMINAL JUSTICE INFORMATION AUTHORITY </a:t>
              </a:r>
            </a:p>
          </p:txBody>
        </p:sp>
        <p:grpSp>
          <p:nvGrpSpPr>
            <p:cNvPr id="17" name="Group 16">
              <a:extLst>
                <a:ext uri="{FF2B5EF4-FFF2-40B4-BE49-F238E27FC236}">
                  <a16:creationId xmlns:a16="http://schemas.microsoft.com/office/drawing/2014/main" id="{7B284DFC-622E-4CA7-BF3D-1657C42CCEDF}"/>
                </a:ext>
              </a:extLst>
            </p:cNvPr>
            <p:cNvGrpSpPr/>
            <p:nvPr/>
          </p:nvGrpSpPr>
          <p:grpSpPr>
            <a:xfrm>
              <a:off x="6456726" y="2789582"/>
              <a:ext cx="4211275" cy="2919776"/>
              <a:chOff x="4932725" y="2762897"/>
              <a:chExt cx="4211275" cy="2919776"/>
            </a:xfrm>
          </p:grpSpPr>
          <p:sp>
            <p:nvSpPr>
              <p:cNvPr id="18" name="TextBox 17">
                <a:extLst>
                  <a:ext uri="{FF2B5EF4-FFF2-40B4-BE49-F238E27FC236}">
                    <a16:creationId xmlns:a16="http://schemas.microsoft.com/office/drawing/2014/main" id="{84DB952D-DB43-4745-9D20-F75A7B8D24EF}"/>
                  </a:ext>
                </a:extLst>
              </p:cNvPr>
              <p:cNvSpPr txBox="1"/>
              <p:nvPr/>
            </p:nvSpPr>
            <p:spPr>
              <a:xfrm>
                <a:off x="4932725" y="2762897"/>
                <a:ext cx="289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Grant Administration</a:t>
                </a:r>
              </a:p>
            </p:txBody>
          </p:sp>
          <p:sp>
            <p:nvSpPr>
              <p:cNvPr id="19" name="TextBox 18">
                <a:extLst>
                  <a:ext uri="{FF2B5EF4-FFF2-40B4-BE49-F238E27FC236}">
                    <a16:creationId xmlns:a16="http://schemas.microsoft.com/office/drawing/2014/main" id="{D5DEB88A-CEA9-4466-B689-E3D32ADD381C}"/>
                  </a:ext>
                </a:extLst>
              </p:cNvPr>
              <p:cNvSpPr txBox="1"/>
              <p:nvPr/>
            </p:nvSpPr>
            <p:spPr>
              <a:xfrm>
                <a:off x="4932725" y="4240758"/>
                <a:ext cx="289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Research and Analysis</a:t>
                </a:r>
              </a:p>
            </p:txBody>
          </p:sp>
          <p:sp>
            <p:nvSpPr>
              <p:cNvPr id="20" name="TextBox 19">
                <a:extLst>
                  <a:ext uri="{FF2B5EF4-FFF2-40B4-BE49-F238E27FC236}">
                    <a16:creationId xmlns:a16="http://schemas.microsoft.com/office/drawing/2014/main" id="{284AE0AA-9BF5-4CBD-8915-16E7F4B18AE6}"/>
                  </a:ext>
                </a:extLst>
              </p:cNvPr>
              <p:cNvSpPr txBox="1"/>
              <p:nvPr/>
            </p:nvSpPr>
            <p:spPr>
              <a:xfrm>
                <a:off x="5327009" y="3127594"/>
                <a:ext cx="38169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Funding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Grant monitoring, technical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 name="TextBox 20">
                <a:extLst>
                  <a:ext uri="{FF2B5EF4-FFF2-40B4-BE49-F238E27FC236}">
                    <a16:creationId xmlns:a16="http://schemas.microsoft.com/office/drawing/2014/main" id="{FAFFCE70-BD84-4609-8345-C02EDE94153C}"/>
                  </a:ext>
                </a:extLst>
              </p:cNvPr>
              <p:cNvSpPr txBox="1"/>
              <p:nvPr/>
            </p:nvSpPr>
            <p:spPr>
              <a:xfrm>
                <a:off x="5327008" y="4605455"/>
                <a:ext cx="38169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Open access articles, technical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Interactive applications, data sets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https://icjia.illinois.gov/researchhub/hub-overview/</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22" name="Straight Connector 21">
                <a:extLst>
                  <a:ext uri="{FF2B5EF4-FFF2-40B4-BE49-F238E27FC236}">
                    <a16:creationId xmlns:a16="http://schemas.microsoft.com/office/drawing/2014/main" id="{3A4E3F51-63F1-404D-9D75-F11B8E2FF80E}"/>
                  </a:ext>
                </a:extLst>
              </p:cNvPr>
              <p:cNvCxnSpPr/>
              <p:nvPr/>
            </p:nvCxnSpPr>
            <p:spPr>
              <a:xfrm>
                <a:off x="5008227" y="4605455"/>
                <a:ext cx="3523376" cy="0"/>
              </a:xfrm>
              <a:prstGeom prst="line">
                <a:avLst/>
              </a:prstGeom>
              <a:noFill/>
              <a:ln w="9525" cap="flat" cmpd="sng" algn="ctr">
                <a:solidFill>
                  <a:sysClr val="windowText" lastClr="000000">
                    <a:shade val="95000"/>
                    <a:satMod val="105000"/>
                  </a:sysClr>
                </a:solidFill>
                <a:prstDash val="solid"/>
              </a:ln>
              <a:effectLst/>
            </p:spPr>
          </p:cxnSp>
          <p:cxnSp>
            <p:nvCxnSpPr>
              <p:cNvPr id="23" name="Straight Connector 22">
                <a:extLst>
                  <a:ext uri="{FF2B5EF4-FFF2-40B4-BE49-F238E27FC236}">
                    <a16:creationId xmlns:a16="http://schemas.microsoft.com/office/drawing/2014/main" id="{23B7E73C-BA4A-495C-9915-79898DFDD9BC}"/>
                  </a:ext>
                </a:extLst>
              </p:cNvPr>
              <p:cNvCxnSpPr/>
              <p:nvPr/>
            </p:nvCxnSpPr>
            <p:spPr>
              <a:xfrm>
                <a:off x="5008227" y="3127594"/>
                <a:ext cx="3523376" cy="0"/>
              </a:xfrm>
              <a:prstGeom prst="line">
                <a:avLst/>
              </a:prstGeom>
              <a:noFill/>
              <a:ln w="9525" cap="flat" cmpd="sng" algn="ctr">
                <a:solidFill>
                  <a:sysClr val="windowText" lastClr="000000">
                    <a:shade val="95000"/>
                    <a:satMod val="105000"/>
                  </a:sysClr>
                </a:solidFill>
                <a:prstDash val="solid"/>
              </a:ln>
              <a:effectLst/>
            </p:spPr>
          </p:cxnSp>
        </p:grpSp>
      </p:grpSp>
    </p:spTree>
    <p:extLst>
      <p:ext uri="{BB962C8B-B14F-4D97-AF65-F5344CB8AC3E}">
        <p14:creationId xmlns:p14="http://schemas.microsoft.com/office/powerpoint/2010/main" val="2498030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C2C08E-EB9E-4C09-9D48-ADEAD12AEFA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Funding Acknowledgement</a:t>
            </a:r>
          </a:p>
        </p:txBody>
      </p:sp>
      <p:sp>
        <p:nvSpPr>
          <p:cNvPr id="3" name="Content Placeholder 2">
            <a:extLst>
              <a:ext uri="{FF2B5EF4-FFF2-40B4-BE49-F238E27FC236}">
                <a16:creationId xmlns:a16="http://schemas.microsoft.com/office/drawing/2014/main" id="{FA618E5D-0F29-4D34-8E02-E2889F740B70}"/>
              </a:ext>
            </a:extLst>
          </p:cNvPr>
          <p:cNvSpPr>
            <a:spLocks noGrp="1"/>
          </p:cNvSpPr>
          <p:nvPr>
            <p:ph idx="1"/>
          </p:nvPr>
        </p:nvSpPr>
        <p:spPr>
          <a:xfrm>
            <a:off x="1371599" y="2318197"/>
            <a:ext cx="9724031" cy="3683358"/>
          </a:xfrm>
        </p:spPr>
        <p:txBody>
          <a:bodyPr anchor="ctr">
            <a:normAutofit/>
          </a:bodyPr>
          <a:lstStyle/>
          <a:p>
            <a:pPr marL="0" indent="0">
              <a:buNone/>
            </a:pPr>
            <a:r>
              <a:rPr lang="en-US" sz="2400" b="0" i="0" dirty="0">
                <a:effectLst/>
                <a:latin typeface="Calibri  "/>
              </a:rPr>
              <a:t>This evaluation was supported by Grant #2019-DJ-BX-0055 awarded to the Illinois Criminal Justice Information Authority by the Bureau of Justice Statistics, Office of Justice Programs, U.S. Department of Justice. Points of view or opinions contained within this document are those of the authors and do not necessarily represent the official position or policies of the Authority or the U.S. Department of Justice.</a:t>
            </a:r>
            <a:endParaRPr lang="en-US" sz="2400" dirty="0">
              <a:latin typeface="Calibri  "/>
            </a:endParaRPr>
          </a:p>
        </p:txBody>
      </p:sp>
    </p:spTree>
    <p:extLst>
      <p:ext uri="{BB962C8B-B14F-4D97-AF65-F5344CB8AC3E}">
        <p14:creationId xmlns:p14="http://schemas.microsoft.com/office/powerpoint/2010/main" val="3920065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FB49-EB47-4C69-814E-FA5663D84689}"/>
              </a:ext>
            </a:extLst>
          </p:cNvPr>
          <p:cNvSpPr>
            <a:spLocks noGrp="1"/>
          </p:cNvSpPr>
          <p:nvPr>
            <p:ph type="title"/>
          </p:nvPr>
        </p:nvSpPr>
        <p:spPr>
          <a:xfrm>
            <a:off x="6096000" y="1152946"/>
            <a:ext cx="3434180" cy="1415270"/>
          </a:xfrm>
        </p:spPr>
        <p:txBody>
          <a:bodyPr anchor="t">
            <a:normAutofit/>
          </a:bodyPr>
          <a:lstStyle/>
          <a:p>
            <a:r>
              <a:rPr lang="en-US" sz="4000" dirty="0"/>
              <a:t>Background</a:t>
            </a:r>
          </a:p>
        </p:txBody>
      </p:sp>
      <p:pic>
        <p:nvPicPr>
          <p:cNvPr id="4" name="Picture 3">
            <a:extLst>
              <a:ext uri="{FF2B5EF4-FFF2-40B4-BE49-F238E27FC236}">
                <a16:creationId xmlns:a16="http://schemas.microsoft.com/office/drawing/2014/main" id="{D6C36E3A-F3F9-49C2-89E3-2868620B60CA}"/>
              </a:ext>
            </a:extLst>
          </p:cNvPr>
          <p:cNvPicPr>
            <a:picLocks noChangeAspect="1"/>
          </p:cNvPicPr>
          <p:nvPr/>
        </p:nvPicPr>
        <p:blipFill rotWithShape="1">
          <a:blip r:embed="rId3"/>
          <a:srcRect l="35794" t="-1" r="16366" b="-1"/>
          <a:stretch/>
        </p:blipFill>
        <p:spPr>
          <a:xfrm>
            <a:off x="0" y="10"/>
            <a:ext cx="4915170" cy="6857990"/>
          </a:xfrm>
          <a:prstGeom prst="rect">
            <a:avLst/>
          </a:prstGeom>
        </p:spPr>
      </p:pic>
      <p:cxnSp>
        <p:nvCxnSpPr>
          <p:cNvPr id="24" name="Straight Connector 2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02AC32-65D0-4C49-922F-7516D79F05CB}"/>
              </a:ext>
            </a:extLst>
          </p:cNvPr>
          <p:cNvSpPr>
            <a:spLocks noGrp="1"/>
          </p:cNvSpPr>
          <p:nvPr>
            <p:ph idx="1"/>
          </p:nvPr>
        </p:nvSpPr>
        <p:spPr>
          <a:xfrm>
            <a:off x="6096000" y="2387835"/>
            <a:ext cx="5491580" cy="3599019"/>
          </a:xfrm>
        </p:spPr>
        <p:txBody>
          <a:bodyPr>
            <a:normAutofit/>
          </a:bodyPr>
          <a:lstStyle/>
          <a:p>
            <a:r>
              <a:rPr lang="en-US" dirty="0"/>
              <a:t>As many as 100 million U.S. residents have a criminal history record</a:t>
            </a:r>
          </a:p>
          <a:p>
            <a:r>
              <a:rPr lang="en-US" dirty="0"/>
              <a:t>They face challenges with housing</a:t>
            </a:r>
          </a:p>
          <a:p>
            <a:r>
              <a:rPr lang="en-US" dirty="0"/>
              <a:t>Persons of color have higher rates of private/public housing rejection</a:t>
            </a:r>
          </a:p>
          <a:p>
            <a:r>
              <a:rPr lang="en-US" dirty="0"/>
              <a:t>Lack of housing shown to lead to higher recidivism</a:t>
            </a:r>
          </a:p>
          <a:p>
            <a:endParaRPr lang="en-US" dirty="0"/>
          </a:p>
        </p:txBody>
      </p:sp>
      <p:sp>
        <p:nvSpPr>
          <p:cNvPr id="16" name="TextBox 15">
            <a:extLst>
              <a:ext uri="{FF2B5EF4-FFF2-40B4-BE49-F238E27FC236}">
                <a16:creationId xmlns:a16="http://schemas.microsoft.com/office/drawing/2014/main" id="{CA4CDE9F-5E47-4B9E-9FE0-8CDDB38A1091}"/>
              </a:ext>
            </a:extLst>
          </p:cNvPr>
          <p:cNvSpPr txBox="1"/>
          <p:nvPr/>
        </p:nvSpPr>
        <p:spPr>
          <a:xfrm>
            <a:off x="8331717" y="6550223"/>
            <a:ext cx="3860283" cy="307777"/>
          </a:xfrm>
          <a:prstGeom prst="rect">
            <a:avLst/>
          </a:prstGeom>
          <a:noFill/>
        </p:spPr>
        <p:txBody>
          <a:bodyPr wrap="square" rtlCol="0">
            <a:spAutoFit/>
          </a:bodyPr>
          <a:lstStyle/>
          <a:p>
            <a:r>
              <a:rPr lang="en-US" sz="1400" dirty="0"/>
              <a:t>Balla &amp; </a:t>
            </a:r>
            <a:r>
              <a:rPr lang="en-US" sz="1400" dirty="0" err="1"/>
              <a:t>Vallas</a:t>
            </a:r>
            <a:r>
              <a:rPr lang="en-US" sz="1400" dirty="0"/>
              <a:t>, 2020; Crowell, 2017; McCain, 2022</a:t>
            </a:r>
          </a:p>
        </p:txBody>
      </p:sp>
    </p:spTree>
    <p:extLst>
      <p:ext uri="{BB962C8B-B14F-4D97-AF65-F5344CB8AC3E}">
        <p14:creationId xmlns:p14="http://schemas.microsoft.com/office/powerpoint/2010/main" val="324567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DF66CB0-1AD6-4D8C-BE70-897ADA64F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C3B26D-D43F-467B-B943-E20A45E7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6802718" cy="54864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D225D-101A-486F-85AC-EF3E1A979FDE}"/>
              </a:ext>
            </a:extLst>
          </p:cNvPr>
          <p:cNvSpPr>
            <a:spLocks noGrp="1"/>
          </p:cNvSpPr>
          <p:nvPr>
            <p:ph type="title"/>
          </p:nvPr>
        </p:nvSpPr>
        <p:spPr>
          <a:xfrm>
            <a:off x="1335801" y="1017963"/>
            <a:ext cx="5624624" cy="1097210"/>
          </a:xfrm>
        </p:spPr>
        <p:txBody>
          <a:bodyPr anchor="b">
            <a:normAutofit/>
          </a:bodyPr>
          <a:lstStyle/>
          <a:p>
            <a:r>
              <a:rPr lang="en-US" sz="3600" dirty="0">
                <a:solidFill>
                  <a:srgbClr val="595959"/>
                </a:solidFill>
              </a:rPr>
              <a:t>310 ILCS 10/8.10a</a:t>
            </a:r>
          </a:p>
        </p:txBody>
      </p:sp>
      <p:sp>
        <p:nvSpPr>
          <p:cNvPr id="3" name="Content Placeholder 2">
            <a:extLst>
              <a:ext uri="{FF2B5EF4-FFF2-40B4-BE49-F238E27FC236}">
                <a16:creationId xmlns:a16="http://schemas.microsoft.com/office/drawing/2014/main" id="{DEB19506-6118-4C8D-BFF9-BFFE5E694A9C}"/>
              </a:ext>
            </a:extLst>
          </p:cNvPr>
          <p:cNvSpPr>
            <a:spLocks noGrp="1"/>
          </p:cNvSpPr>
          <p:nvPr>
            <p:ph idx="1"/>
          </p:nvPr>
        </p:nvSpPr>
        <p:spPr>
          <a:xfrm>
            <a:off x="1335801" y="2447337"/>
            <a:ext cx="5475266" cy="3156022"/>
          </a:xfrm>
        </p:spPr>
        <p:txBody>
          <a:bodyPr anchor="t">
            <a:normAutofit/>
          </a:bodyPr>
          <a:lstStyle/>
          <a:p>
            <a:r>
              <a:rPr lang="en-US" dirty="0">
                <a:solidFill>
                  <a:srgbClr val="595959"/>
                </a:solidFill>
              </a:rPr>
              <a:t>Effective 3/23/21</a:t>
            </a:r>
          </a:p>
          <a:p>
            <a:r>
              <a:rPr lang="en-US" dirty="0">
                <a:solidFill>
                  <a:srgbClr val="595959"/>
                </a:solidFill>
              </a:rPr>
              <a:t>All Illinois PHAs are to collect and report annually to ICJIA</a:t>
            </a:r>
          </a:p>
          <a:p>
            <a:r>
              <a:rPr lang="en-US" b="0" i="0" dirty="0">
                <a:solidFill>
                  <a:srgbClr val="595959"/>
                </a:solidFill>
                <a:effectLst/>
              </a:rPr>
              <a:t>Disaggregated by the race, ethnicity, and sex of housing applicants</a:t>
            </a:r>
            <a:endParaRPr lang="en-US" dirty="0">
              <a:solidFill>
                <a:srgbClr val="595959"/>
              </a:solidFill>
            </a:endParaRPr>
          </a:p>
          <a:p>
            <a:endParaRPr lang="en-US" sz="2400" dirty="0">
              <a:solidFill>
                <a:srgbClr val="595959"/>
              </a:solidFill>
            </a:endParaRPr>
          </a:p>
        </p:txBody>
      </p:sp>
      <p:pic>
        <p:nvPicPr>
          <p:cNvPr id="5" name="Picture 4" descr="A building with balconies and balconies&#10;&#10;Description automatically generated with medium confidence">
            <a:extLst>
              <a:ext uri="{FF2B5EF4-FFF2-40B4-BE49-F238E27FC236}">
                <a16:creationId xmlns:a16="http://schemas.microsoft.com/office/drawing/2014/main" id="{EC790088-47B0-4CBD-B624-5EDC082DD695}"/>
              </a:ext>
            </a:extLst>
          </p:cNvPr>
          <p:cNvPicPr>
            <a:picLocks noChangeAspect="1"/>
          </p:cNvPicPr>
          <p:nvPr/>
        </p:nvPicPr>
        <p:blipFill rotWithShape="1">
          <a:blip r:embed="rId3">
            <a:extLst>
              <a:ext uri="{28A0092B-C50C-407E-A947-70E740481C1C}">
                <a14:useLocalDpi xmlns:a14="http://schemas.microsoft.com/office/drawing/2010/main" val="0"/>
              </a:ext>
            </a:extLst>
          </a:blip>
          <a:srcRect r="46710" b="-2"/>
          <a:stretch/>
        </p:blipFill>
        <p:spPr>
          <a:xfrm>
            <a:off x="7461069" y="685799"/>
            <a:ext cx="4117787" cy="5486399"/>
          </a:xfrm>
          <a:prstGeom prst="rect">
            <a:avLst/>
          </a:prstGeom>
        </p:spPr>
      </p:pic>
    </p:spTree>
    <p:extLst>
      <p:ext uri="{BB962C8B-B14F-4D97-AF65-F5344CB8AC3E}">
        <p14:creationId xmlns:p14="http://schemas.microsoft.com/office/powerpoint/2010/main" val="1419363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5713D-597D-4A52-BCBB-20949AB5107B}"/>
              </a:ext>
            </a:extLst>
          </p:cNvPr>
          <p:cNvSpPr>
            <a:spLocks noGrp="1"/>
          </p:cNvSpPr>
          <p:nvPr>
            <p:ph type="title"/>
          </p:nvPr>
        </p:nvSpPr>
        <p:spPr>
          <a:xfrm>
            <a:off x="747228" y="303558"/>
            <a:ext cx="6002110" cy="1495425"/>
          </a:xfrm>
        </p:spPr>
        <p:txBody>
          <a:bodyPr>
            <a:normAutofit/>
          </a:bodyPr>
          <a:lstStyle/>
          <a:p>
            <a:r>
              <a:rPr lang="en-US" sz="4000" dirty="0"/>
              <a:t>To Submit per the Act</a:t>
            </a:r>
          </a:p>
        </p:txBody>
      </p:sp>
      <p:sp>
        <p:nvSpPr>
          <p:cNvPr id="3" name="Content Placeholder 2">
            <a:extLst>
              <a:ext uri="{FF2B5EF4-FFF2-40B4-BE49-F238E27FC236}">
                <a16:creationId xmlns:a16="http://schemas.microsoft.com/office/drawing/2014/main" id="{51933E26-98EE-4F64-83A1-B630DE59B1D4}"/>
              </a:ext>
            </a:extLst>
          </p:cNvPr>
          <p:cNvSpPr>
            <a:spLocks noGrp="1"/>
          </p:cNvSpPr>
          <p:nvPr>
            <p:ph idx="1"/>
          </p:nvPr>
        </p:nvSpPr>
        <p:spPr>
          <a:xfrm>
            <a:off x="747228" y="1550504"/>
            <a:ext cx="6002110" cy="4929809"/>
          </a:xfrm>
        </p:spPr>
        <p:txBody>
          <a:bodyPr>
            <a:normAutofit/>
          </a:bodyPr>
          <a:lstStyle/>
          <a:p>
            <a:r>
              <a:rPr lang="en-US" sz="1800" dirty="0"/>
              <a:t>number of </a:t>
            </a:r>
            <a:r>
              <a:rPr lang="en-US" sz="1800" b="1" dirty="0"/>
              <a:t>applications </a:t>
            </a:r>
            <a:r>
              <a:rPr lang="en-US" sz="1800" dirty="0"/>
              <a:t>submitted for admission to federally assisted housing.</a:t>
            </a:r>
          </a:p>
          <a:p>
            <a:r>
              <a:rPr lang="en-US" sz="1800" dirty="0"/>
              <a:t>number of </a:t>
            </a:r>
            <a:r>
              <a:rPr lang="en-US" sz="1800" b="1" dirty="0"/>
              <a:t>applications</a:t>
            </a:r>
            <a:r>
              <a:rPr lang="en-US" sz="1800" dirty="0"/>
              <a:t> submitted for admission to federally assisted housing of individuals </a:t>
            </a:r>
            <a:r>
              <a:rPr lang="en-US" sz="1800" b="1" dirty="0"/>
              <a:t>with a criminal history record</a:t>
            </a:r>
            <a:r>
              <a:rPr lang="en-US" sz="1800" dirty="0"/>
              <a:t>, if the authority is conducting criminal history records checks of applicants or other household members.</a:t>
            </a:r>
          </a:p>
          <a:p>
            <a:r>
              <a:rPr lang="en-US" sz="1800" dirty="0"/>
              <a:t>number of </a:t>
            </a:r>
            <a:r>
              <a:rPr lang="en-US" sz="1800" b="1" dirty="0"/>
              <a:t>applications</a:t>
            </a:r>
            <a:r>
              <a:rPr lang="en-US" sz="1800" dirty="0"/>
              <a:t> for admission to federally assisted housing that were </a:t>
            </a:r>
            <a:r>
              <a:rPr lang="en-US" sz="1800" b="1" dirty="0"/>
              <a:t>denied on the basis of a criminal history </a:t>
            </a:r>
            <a:r>
              <a:rPr lang="en-US" sz="1800" dirty="0"/>
              <a:t>record, if the authority is conducting criminal history records checks of applicants or other household members.</a:t>
            </a:r>
          </a:p>
          <a:p>
            <a:r>
              <a:rPr lang="en-US" sz="1800" dirty="0"/>
              <a:t>number of criminal records </a:t>
            </a:r>
            <a:r>
              <a:rPr lang="en-US" sz="1800" b="1" dirty="0"/>
              <a:t>assessment hearings </a:t>
            </a:r>
            <a:r>
              <a:rPr lang="en-US" sz="1800" dirty="0"/>
              <a:t>requested by applicants for housing who were denied federally assisted housing on the basis of a criminal history records check.</a:t>
            </a:r>
          </a:p>
          <a:p>
            <a:r>
              <a:rPr lang="en-US" sz="1800" dirty="0"/>
              <a:t>number of </a:t>
            </a:r>
            <a:r>
              <a:rPr lang="en-US" sz="1800" b="1" dirty="0"/>
              <a:t>denials </a:t>
            </a:r>
            <a:r>
              <a:rPr lang="en-US" sz="1800" dirty="0"/>
              <a:t>for federally assisted housing that were </a:t>
            </a:r>
            <a:r>
              <a:rPr lang="en-US" sz="1800" b="1" dirty="0"/>
              <a:t>overturned </a:t>
            </a:r>
            <a:r>
              <a:rPr lang="en-US" sz="1800" dirty="0"/>
              <a:t>after a criminal records assessment hearing.</a:t>
            </a:r>
          </a:p>
          <a:p>
            <a:endParaRPr lang="en-US" sz="1800" dirty="0"/>
          </a:p>
        </p:txBody>
      </p:sp>
      <p:pic>
        <p:nvPicPr>
          <p:cNvPr id="6" name="Picture 5">
            <a:extLst>
              <a:ext uri="{FF2B5EF4-FFF2-40B4-BE49-F238E27FC236}">
                <a16:creationId xmlns:a16="http://schemas.microsoft.com/office/drawing/2014/main" id="{9DB49BE4-D608-494B-8942-BDB87F4EACDE}"/>
              </a:ext>
            </a:extLst>
          </p:cNvPr>
          <p:cNvPicPr>
            <a:picLocks noChangeAspect="1"/>
          </p:cNvPicPr>
          <p:nvPr/>
        </p:nvPicPr>
        <p:blipFill rotWithShape="1">
          <a:blip r:embed="rId3"/>
          <a:srcRect l="29202" r="22204" b="-1"/>
          <a:stretch/>
        </p:blipFill>
        <p:spPr>
          <a:xfrm>
            <a:off x="7199440" y="10"/>
            <a:ext cx="4992560" cy="6857990"/>
          </a:xfrm>
          <a:prstGeom prst="rect">
            <a:avLst/>
          </a:prstGeom>
          <a:effectLst/>
        </p:spPr>
      </p:pic>
    </p:spTree>
    <p:extLst>
      <p:ext uri="{BB962C8B-B14F-4D97-AF65-F5344CB8AC3E}">
        <p14:creationId xmlns:p14="http://schemas.microsoft.com/office/powerpoint/2010/main" val="881925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313315-43F2-4159-A41A-AACEF82BC1BF}"/>
              </a:ext>
            </a:extLst>
          </p:cNvPr>
          <p:cNvPicPr>
            <a:picLocks noChangeAspect="1"/>
          </p:cNvPicPr>
          <p:nvPr/>
        </p:nvPicPr>
        <p:blipFill rotWithShape="1">
          <a:blip r:embed="rId3">
            <a:alphaModFix amt="70000"/>
          </a:blip>
          <a:srcRect l="19103" t="186" r="11556" b="-188"/>
          <a:stretch/>
        </p:blipFill>
        <p:spPr>
          <a:xfrm>
            <a:off x="6225472" y="894522"/>
            <a:ext cx="5585792" cy="537707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DD37F0-9313-4E30-9972-CF99EF608C47}"/>
              </a:ext>
            </a:extLst>
          </p:cNvPr>
          <p:cNvSpPr>
            <a:spLocks noGrp="1"/>
          </p:cNvSpPr>
          <p:nvPr>
            <p:ph type="title"/>
          </p:nvPr>
        </p:nvSpPr>
        <p:spPr>
          <a:xfrm>
            <a:off x="838200" y="365125"/>
            <a:ext cx="4489174" cy="1899912"/>
          </a:xfrm>
        </p:spPr>
        <p:txBody>
          <a:bodyPr>
            <a:normAutofit/>
          </a:bodyPr>
          <a:lstStyle/>
          <a:p>
            <a:r>
              <a:rPr lang="en-US" sz="4000" dirty="0"/>
              <a:t>Initial steps, before data collection</a:t>
            </a:r>
          </a:p>
        </p:txBody>
      </p:sp>
      <p:sp>
        <p:nvSpPr>
          <p:cNvPr id="3" name="Content Placeholder 2">
            <a:extLst>
              <a:ext uri="{FF2B5EF4-FFF2-40B4-BE49-F238E27FC236}">
                <a16:creationId xmlns:a16="http://schemas.microsoft.com/office/drawing/2014/main" id="{24A9559E-48E6-4A1C-9914-9585F655B518}"/>
              </a:ext>
            </a:extLst>
          </p:cNvPr>
          <p:cNvSpPr>
            <a:spLocks noGrp="1"/>
          </p:cNvSpPr>
          <p:nvPr>
            <p:ph idx="1"/>
          </p:nvPr>
        </p:nvSpPr>
        <p:spPr>
          <a:xfrm>
            <a:off x="838200" y="2265037"/>
            <a:ext cx="4489174" cy="3911926"/>
          </a:xfrm>
        </p:spPr>
        <p:txBody>
          <a:bodyPr>
            <a:normAutofit fontScale="92500" lnSpcReduction="20000"/>
          </a:bodyPr>
          <a:lstStyle/>
          <a:p>
            <a:r>
              <a:rPr lang="en-US" dirty="0"/>
              <a:t>Talked to state experts</a:t>
            </a:r>
          </a:p>
          <a:p>
            <a:r>
              <a:rPr lang="en-US" dirty="0"/>
              <a:t>Reached out to PHAs</a:t>
            </a:r>
          </a:p>
          <a:p>
            <a:r>
              <a:rPr lang="en-US" dirty="0"/>
              <a:t>Asked about challenges to data collection, wording</a:t>
            </a:r>
          </a:p>
          <a:p>
            <a:r>
              <a:rPr lang="en-US" dirty="0"/>
              <a:t>Random selection of 9 PHAs</a:t>
            </a:r>
          </a:p>
          <a:p>
            <a:pPr lvl="1"/>
            <a:r>
              <a:rPr lang="en-US" sz="2000" dirty="0"/>
              <a:t>location (North, Central, South) </a:t>
            </a:r>
          </a:p>
          <a:p>
            <a:pPr lvl="1"/>
            <a:r>
              <a:rPr lang="en-US" sz="2000" dirty="0"/>
              <a:t>Housing authority type (city or county level)</a:t>
            </a:r>
          </a:p>
          <a:p>
            <a:r>
              <a:rPr lang="en-US" dirty="0"/>
              <a:t>Responses from four PHAs</a:t>
            </a:r>
          </a:p>
          <a:p>
            <a:pPr lvl="1"/>
            <a:r>
              <a:rPr lang="en-US" sz="2000" dirty="0"/>
              <a:t>2 central, city</a:t>
            </a:r>
          </a:p>
          <a:p>
            <a:pPr lvl="1"/>
            <a:r>
              <a:rPr lang="en-US" sz="2000" dirty="0"/>
              <a:t>2 southern, county</a:t>
            </a:r>
          </a:p>
        </p:txBody>
      </p:sp>
    </p:spTree>
    <p:extLst>
      <p:ext uri="{BB962C8B-B14F-4D97-AF65-F5344CB8AC3E}">
        <p14:creationId xmlns:p14="http://schemas.microsoft.com/office/powerpoint/2010/main" val="1454318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03EA0-3718-4849-A9DA-7BEFD63A695D}"/>
              </a:ext>
            </a:extLst>
          </p:cNvPr>
          <p:cNvSpPr>
            <a:spLocks noGrp="1"/>
          </p:cNvSpPr>
          <p:nvPr>
            <p:ph type="title"/>
          </p:nvPr>
        </p:nvSpPr>
        <p:spPr>
          <a:xfrm>
            <a:off x="836679" y="723898"/>
            <a:ext cx="6002110" cy="1495425"/>
          </a:xfrm>
        </p:spPr>
        <p:txBody>
          <a:bodyPr>
            <a:normAutofit/>
          </a:bodyPr>
          <a:lstStyle/>
          <a:p>
            <a:r>
              <a:rPr lang="en-US" sz="4000"/>
              <a:t>Data Collection Process</a:t>
            </a:r>
          </a:p>
        </p:txBody>
      </p:sp>
      <p:sp>
        <p:nvSpPr>
          <p:cNvPr id="3" name="Content Placeholder 2">
            <a:extLst>
              <a:ext uri="{FF2B5EF4-FFF2-40B4-BE49-F238E27FC236}">
                <a16:creationId xmlns:a16="http://schemas.microsoft.com/office/drawing/2014/main" id="{CE54E796-FFFE-4B56-A390-893245968C3F}"/>
              </a:ext>
            </a:extLst>
          </p:cNvPr>
          <p:cNvSpPr>
            <a:spLocks noGrp="1"/>
          </p:cNvSpPr>
          <p:nvPr>
            <p:ph idx="1"/>
          </p:nvPr>
        </p:nvSpPr>
        <p:spPr>
          <a:xfrm>
            <a:off x="836680" y="2405067"/>
            <a:ext cx="6002110" cy="3729034"/>
          </a:xfrm>
        </p:spPr>
        <p:txBody>
          <a:bodyPr>
            <a:normAutofit/>
          </a:bodyPr>
          <a:lstStyle/>
          <a:p>
            <a:r>
              <a:rPr lang="en-US" dirty="0"/>
              <a:t>Online data collection tool</a:t>
            </a:r>
          </a:p>
          <a:p>
            <a:r>
              <a:rPr lang="en-US" dirty="0"/>
              <a:t>Emails to all housing authorities in April </a:t>
            </a:r>
          </a:p>
          <a:p>
            <a:r>
              <a:rPr lang="en-US" dirty="0"/>
              <a:t>Calls to clarify, check some data </a:t>
            </a:r>
          </a:p>
          <a:p>
            <a:r>
              <a:rPr lang="en-US" dirty="0"/>
              <a:t>Closed data collection May 2023</a:t>
            </a:r>
          </a:p>
          <a:p>
            <a:endParaRPr lang="en-US" dirty="0"/>
          </a:p>
          <a:p>
            <a:endParaRPr lang="en-US" dirty="0"/>
          </a:p>
        </p:txBody>
      </p:sp>
      <p:pic>
        <p:nvPicPr>
          <p:cNvPr id="4" name="Picture 3">
            <a:extLst>
              <a:ext uri="{FF2B5EF4-FFF2-40B4-BE49-F238E27FC236}">
                <a16:creationId xmlns:a16="http://schemas.microsoft.com/office/drawing/2014/main" id="{E12AE4B0-035B-467A-8D61-663190AA8579}"/>
              </a:ext>
            </a:extLst>
          </p:cNvPr>
          <p:cNvPicPr>
            <a:picLocks noChangeAspect="1"/>
          </p:cNvPicPr>
          <p:nvPr/>
        </p:nvPicPr>
        <p:blipFill rotWithShape="1">
          <a:blip r:embed="rId3"/>
          <a:srcRect r="1" b="8311"/>
          <a:stretch/>
        </p:blipFill>
        <p:spPr>
          <a:xfrm>
            <a:off x="7199440" y="10"/>
            <a:ext cx="4992560" cy="6857990"/>
          </a:xfrm>
          <a:prstGeom prst="rect">
            <a:avLst/>
          </a:prstGeom>
          <a:effectLst/>
        </p:spPr>
      </p:pic>
    </p:spTree>
    <p:extLst>
      <p:ext uri="{BB962C8B-B14F-4D97-AF65-F5344CB8AC3E}">
        <p14:creationId xmlns:p14="http://schemas.microsoft.com/office/powerpoint/2010/main" val="55085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3CABC9-B169-40C7-A563-1300E96E82F9}"/>
              </a:ext>
            </a:extLst>
          </p:cNvPr>
          <p:cNvSpPr>
            <a:spLocks noGrp="1"/>
          </p:cNvSpPr>
          <p:nvPr>
            <p:ph type="title"/>
          </p:nvPr>
        </p:nvSpPr>
        <p:spPr>
          <a:xfrm>
            <a:off x="836679" y="723898"/>
            <a:ext cx="6002110" cy="1495425"/>
          </a:xfrm>
        </p:spPr>
        <p:txBody>
          <a:bodyPr>
            <a:normAutofit/>
          </a:bodyPr>
          <a:lstStyle/>
          <a:p>
            <a:r>
              <a:rPr lang="en-US" sz="4000" dirty="0"/>
              <a:t>Who Reported in 2023?</a:t>
            </a:r>
          </a:p>
        </p:txBody>
      </p:sp>
      <p:sp>
        <p:nvSpPr>
          <p:cNvPr id="3" name="Content Placeholder 2">
            <a:extLst>
              <a:ext uri="{FF2B5EF4-FFF2-40B4-BE49-F238E27FC236}">
                <a16:creationId xmlns:a16="http://schemas.microsoft.com/office/drawing/2014/main" id="{68EBB58F-539D-46FC-99FB-FBD026E20C9F}"/>
              </a:ext>
            </a:extLst>
          </p:cNvPr>
          <p:cNvSpPr>
            <a:spLocks noGrp="1"/>
          </p:cNvSpPr>
          <p:nvPr>
            <p:ph idx="1"/>
          </p:nvPr>
        </p:nvSpPr>
        <p:spPr>
          <a:xfrm>
            <a:off x="836680" y="2027583"/>
            <a:ext cx="6002110" cy="4106518"/>
          </a:xfrm>
        </p:spPr>
        <p:txBody>
          <a:bodyPr>
            <a:normAutofit fontScale="92500" lnSpcReduction="20000"/>
          </a:bodyPr>
          <a:lstStyle/>
          <a:p>
            <a:r>
              <a:rPr lang="en-US" dirty="0"/>
              <a:t>74 IL PHAs</a:t>
            </a:r>
          </a:p>
          <a:p>
            <a:r>
              <a:rPr lang="en-US" dirty="0"/>
              <a:t>69% participation rate</a:t>
            </a:r>
          </a:p>
          <a:p>
            <a:r>
              <a:rPr lang="en-US" dirty="0"/>
              <a:t>City/county</a:t>
            </a:r>
          </a:p>
          <a:p>
            <a:pPr lvl="1"/>
            <a:r>
              <a:rPr lang="en-US" sz="2000" dirty="0"/>
              <a:t>56 county PHAs</a:t>
            </a:r>
          </a:p>
          <a:p>
            <a:pPr lvl="1"/>
            <a:r>
              <a:rPr lang="en-US" sz="2000" dirty="0"/>
              <a:t>18 city PHAs</a:t>
            </a:r>
          </a:p>
          <a:p>
            <a:r>
              <a:rPr lang="en-US" dirty="0"/>
              <a:t>Location</a:t>
            </a:r>
          </a:p>
          <a:p>
            <a:pPr lvl="1"/>
            <a:r>
              <a:rPr lang="en-US" sz="2000" dirty="0"/>
              <a:t>74 central</a:t>
            </a:r>
          </a:p>
          <a:p>
            <a:pPr lvl="1"/>
            <a:r>
              <a:rPr lang="en-US" sz="2000" dirty="0"/>
              <a:t>23 southern</a:t>
            </a:r>
          </a:p>
          <a:p>
            <a:pPr lvl="1"/>
            <a:r>
              <a:rPr lang="en-US" sz="2000" dirty="0"/>
              <a:t>18 northern</a:t>
            </a:r>
          </a:p>
          <a:p>
            <a:r>
              <a:rPr lang="en-US" dirty="0"/>
              <a:t>Urban/Rural</a:t>
            </a:r>
          </a:p>
          <a:p>
            <a:pPr lvl="1"/>
            <a:r>
              <a:rPr lang="en-US" sz="2000" dirty="0"/>
              <a:t>74 urban</a:t>
            </a:r>
          </a:p>
          <a:p>
            <a:pPr lvl="1"/>
            <a:r>
              <a:rPr lang="en-US" sz="2000" dirty="0"/>
              <a:t>28 rural</a:t>
            </a:r>
          </a:p>
        </p:txBody>
      </p:sp>
      <p:pic>
        <p:nvPicPr>
          <p:cNvPr id="4" name="Picture 3">
            <a:extLst>
              <a:ext uri="{FF2B5EF4-FFF2-40B4-BE49-F238E27FC236}">
                <a16:creationId xmlns:a16="http://schemas.microsoft.com/office/drawing/2014/main" id="{72816193-7161-412E-B8B4-87C8D4188603}"/>
              </a:ext>
            </a:extLst>
          </p:cNvPr>
          <p:cNvPicPr>
            <a:picLocks noChangeAspect="1"/>
          </p:cNvPicPr>
          <p:nvPr/>
        </p:nvPicPr>
        <p:blipFill rotWithShape="1">
          <a:blip r:embed="rId3"/>
          <a:srcRect r="1" b="8311"/>
          <a:stretch/>
        </p:blipFill>
        <p:spPr>
          <a:xfrm>
            <a:off x="7199440" y="10"/>
            <a:ext cx="4992560" cy="6857990"/>
          </a:xfrm>
          <a:prstGeom prst="rect">
            <a:avLst/>
          </a:prstGeom>
          <a:effectLst/>
        </p:spPr>
      </p:pic>
    </p:spTree>
    <p:extLst>
      <p:ext uri="{BB962C8B-B14F-4D97-AF65-F5344CB8AC3E}">
        <p14:creationId xmlns:p14="http://schemas.microsoft.com/office/powerpoint/2010/main" val="2121052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1060</Words>
  <Application>Microsoft Office PowerPoint</Application>
  <PresentationFormat>Widescreen</PresentationFormat>
  <Paragraphs>135</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vt:lpstr>
      <vt:lpstr>Calibri Light</vt:lpstr>
      <vt:lpstr>Gentium Book Basic</vt:lpstr>
      <vt:lpstr>Office Theme</vt:lpstr>
      <vt:lpstr>IL PHAs Criminal Records Data Reporting </vt:lpstr>
      <vt:lpstr>PowerPoint Presentation</vt:lpstr>
      <vt:lpstr>Funding Acknowledgement</vt:lpstr>
      <vt:lpstr>Background</vt:lpstr>
      <vt:lpstr>310 ILCS 10/8.10a</vt:lpstr>
      <vt:lpstr>To Submit per the Act</vt:lpstr>
      <vt:lpstr>Initial steps, before data collection</vt:lpstr>
      <vt:lpstr>Data Collection Process</vt:lpstr>
      <vt:lpstr>Who Reported in 2023?</vt:lpstr>
      <vt:lpstr>PowerPoint Presentation</vt:lpstr>
      <vt:lpstr>Applications with Criminal Records, Hearings (n = 74)</vt:lpstr>
      <vt:lpstr>Missing Information</vt:lpstr>
      <vt:lpstr>Feedback from PHAs</vt:lpstr>
      <vt:lpstr>Changes to Legislation SB 1367</vt:lpstr>
      <vt:lpstr>Next Data Collection Process</vt:lpstr>
      <vt:lpstr>Discussion</vt:lpstr>
      <vt:lpstr>References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ICJIA Update on Deflection Work</dc:title>
  <dc:creator>Reichert, Jessica</dc:creator>
  <cp:lastModifiedBy>Evonite Smith</cp:lastModifiedBy>
  <cp:revision>22</cp:revision>
  <dcterms:created xsi:type="dcterms:W3CDTF">2023-01-18T15:17:59Z</dcterms:created>
  <dcterms:modified xsi:type="dcterms:W3CDTF">2023-08-18T15:06:46Z</dcterms:modified>
</cp:coreProperties>
</file>