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6" r:id="rId4"/>
    <p:sldId id="275" r:id="rId5"/>
    <p:sldId id="268" r:id="rId6"/>
    <p:sldId id="274" r:id="rId7"/>
    <p:sldId id="264" r:id="rId8"/>
    <p:sldId id="265" r:id="rId9"/>
    <p:sldId id="266" r:id="rId10"/>
    <p:sldId id="277" r:id="rId11"/>
    <p:sldId id="280" r:id="rId12"/>
    <p:sldId id="281" r:id="rId13"/>
    <p:sldId id="282" r:id="rId14"/>
    <p:sldId id="283" r:id="rId15"/>
    <p:sldId id="279" r:id="rId16"/>
    <p:sldId id="278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89339" autoAdjust="0"/>
  </p:normalViewPr>
  <p:slideViewPr>
    <p:cSldViewPr>
      <p:cViewPr varScale="1">
        <p:scale>
          <a:sx n="101" d="100"/>
          <a:sy n="101" d="100"/>
        </p:scale>
        <p:origin x="19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D840A6-7FB4-466A-9C20-957C3D38A811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57ECD9D-0196-4A3A-9A2F-F06A1A708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46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D28B8-B711-4DB5-9099-DD80020A9E18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A6868-572E-4739-96CE-DE69CF4EBE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2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0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84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2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3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92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2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4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2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1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1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8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4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6868-572E-4739-96CE-DE69CF4EBE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3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9724" y="2652712"/>
            <a:ext cx="4537076" cy="54768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B0AD-48D0-49BB-8EB6-44808099982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25B-596E-4879-8A72-2758E72395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4953000"/>
            <a:ext cx="4191000" cy="381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of Speaker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0" y="4648200"/>
            <a:ext cx="4191000" cy="304800"/>
          </a:xfrm>
        </p:spPr>
        <p:txBody>
          <a:bodyPr>
            <a:noAutofit/>
          </a:bodyPr>
          <a:lstStyle>
            <a:lvl1pPr marL="0" indent="0">
              <a:buNone/>
              <a:defRPr sz="1200" i="1" baseline="0"/>
            </a:lvl1pPr>
          </a:lstStyle>
          <a:p>
            <a:pPr lvl="0"/>
            <a:r>
              <a:rPr lang="en-US" dirty="0"/>
              <a:t>Presented by: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114800" y="5334000"/>
            <a:ext cx="4191000" cy="381000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pPr lvl="0"/>
            <a:r>
              <a:rPr lang="en-US" sz="1200" i="1" dirty="0"/>
              <a:t>Title of speaker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0" y="5715000"/>
            <a:ext cx="4191000" cy="304800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9746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A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B0AD-48D0-49BB-8EB6-44808099982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25B-596E-4879-8A72-2758E7239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8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B0AD-48D0-49BB-8EB6-44808099982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25B-596E-4879-8A72-2758E7239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8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4813"/>
            <a:ext cx="7772400" cy="306387"/>
          </a:xfrm>
        </p:spPr>
        <p:txBody>
          <a:bodyPr/>
          <a:lstStyle>
            <a:lvl1pPr>
              <a:defRPr>
                <a:solidFill>
                  <a:srgbClr val="0066A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B0AD-48D0-49BB-8EB6-44808099982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25B-596E-4879-8A72-2758E7239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5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B0AD-48D0-49BB-8EB6-44808099982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25B-596E-4879-8A72-2758E7239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7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A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B0AD-48D0-49BB-8EB6-44808099982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25B-596E-4879-8A72-2758E7239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4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B0AD-48D0-49BB-8EB6-44808099982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25B-596E-4879-8A72-2758E7239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66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B0AD-48D0-49BB-8EB6-44808099982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25B-596E-4879-8A72-2758E7239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66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B0AD-48D0-49BB-8EB6-448080999822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25B-596E-4879-8A72-2758E7239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674813"/>
            <a:ext cx="70866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66AE"/>
                </a:solidFill>
                <a:latin typeface="Arial Black" charset="0"/>
              </a:rPr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150" y="2373313"/>
            <a:ext cx="7286625" cy="375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2EB0AD-48D0-49BB-8EB6-448080999822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4D525B-596E-4879-8A72-2758E7239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6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150000"/>
        <a:buFont typeface="Arial" pitchFamily="34" charset="0"/>
        <a:buChar char="•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674813"/>
            <a:ext cx="70866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66AE"/>
                </a:solidFill>
                <a:latin typeface="Arial Black" charset="0"/>
              </a:rPr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150" y="2373313"/>
            <a:ext cx="7286625" cy="375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D2EB0AD-48D0-49BB-8EB6-448080999822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4D525B-596E-4879-8A72-2758E7239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15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stusa.org/pursuing-green-projects-how-multifamily-affordable-housing-can-benefit-from-the-ira-and-bi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rer.org/detail/2022/08/09/rw-ira--climate-energy" TargetMode="External"/><Relationship Id="rId4" Type="http://schemas.openxmlformats.org/officeDocument/2006/relationships/hyperlink" Target="https://www.homeinnovation.com/about/blog/20221129-mf-inflation-reduction-act?p=1&amp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ildingclean.org/qap-repo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0" y="3155156"/>
            <a:ext cx="5105400" cy="54768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Advancing Renewable Energy in Affordable Housing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Kevin S. Hall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114800" y="5312228"/>
            <a:ext cx="4648200" cy="402771"/>
          </a:xfrm>
        </p:spPr>
        <p:txBody>
          <a:bodyPr>
            <a:normAutofit/>
          </a:bodyPr>
          <a:lstStyle/>
          <a:p>
            <a:r>
              <a:rPr lang="en-US" dirty="0"/>
              <a:t>Assistant Director, Design, Construction &amp; Regulatory Compliance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IL NAHRO 2023 Annual Conference</a:t>
            </a:r>
          </a:p>
          <a:p>
            <a:r>
              <a:rPr lang="en-US" dirty="0"/>
              <a:t>August 10,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9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INFLATION REDUCTION ACT: Incentives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6400800" cy="2819400"/>
          </a:xfrm>
        </p:spPr>
        <p:txBody>
          <a:bodyPr>
            <a:normAutofit fontScale="25000" lnSpcReduction="2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ea typeface="Calibri" panose="020F0502020204030204" pitchFamily="34" charset="0"/>
              </a:rPr>
              <a:t>Section 25D: </a:t>
            </a:r>
            <a:r>
              <a:rPr lang="en-US" sz="7200" dirty="0">
                <a:effectLst/>
                <a:ea typeface="Calibri" panose="020F0502020204030204" pitchFamily="34" charset="0"/>
              </a:rPr>
              <a:t>Clean Energy </a:t>
            </a:r>
            <a:r>
              <a:rPr lang="en-US" sz="7200" i="1" dirty="0">
                <a:effectLst/>
                <a:ea typeface="Calibri" panose="020F0502020204030204" pitchFamily="34" charset="0"/>
              </a:rPr>
              <a:t>Tax Credit</a:t>
            </a:r>
            <a:endParaRPr lang="en-US" sz="7200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200" b="1" dirty="0">
                <a:effectLst/>
                <a:ea typeface="Calibri" panose="020F0502020204030204" pitchFamily="34" charset="0"/>
              </a:rPr>
              <a:t>Eligibility: </a:t>
            </a:r>
            <a:r>
              <a:rPr lang="en-US" sz="7200" dirty="0">
                <a:effectLst/>
                <a:ea typeface="Calibri" panose="020F0502020204030204" pitchFamily="34" charset="0"/>
              </a:rPr>
              <a:t>Existing &amp; Newly Constructed Buildings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200" b="1" dirty="0">
                <a:effectLst/>
                <a:ea typeface="Calibri" panose="020F0502020204030204" pitchFamily="34" charset="0"/>
              </a:rPr>
              <a:t>Covers</a:t>
            </a:r>
            <a:endParaRPr lang="en-US" sz="72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dirty="0">
                <a:effectLst/>
                <a:ea typeface="Calibri" panose="020F0502020204030204" pitchFamily="34" charset="0"/>
              </a:rPr>
              <a:t>Solar Electric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dirty="0">
                <a:effectLst/>
                <a:ea typeface="Calibri" panose="020F0502020204030204" pitchFamily="34" charset="0"/>
              </a:rPr>
              <a:t>Solar Water Heating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dirty="0">
                <a:effectLst/>
                <a:ea typeface="Calibri" panose="020F0502020204030204" pitchFamily="34" charset="0"/>
              </a:rPr>
              <a:t>Fuel Cell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dirty="0">
                <a:effectLst/>
                <a:ea typeface="Calibri" panose="020F0502020204030204" pitchFamily="34" charset="0"/>
              </a:rPr>
              <a:t>Small Wind Energy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dirty="0">
                <a:effectLst/>
                <a:ea typeface="Calibri" panose="020F0502020204030204" pitchFamily="34" charset="0"/>
              </a:rPr>
              <a:t>Geothermal Heat Pump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dirty="0">
                <a:effectLst/>
                <a:ea typeface="Calibri" panose="020F0502020204030204" pitchFamily="34" charset="0"/>
              </a:rPr>
              <a:t>Battery Storage Technology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200" b="1" dirty="0">
                <a:effectLst/>
                <a:ea typeface="Calibri" panose="020F0502020204030204" pitchFamily="34" charset="0"/>
              </a:rPr>
              <a:t>Maximum Annual Credit</a:t>
            </a:r>
            <a:endParaRPr lang="en-US" sz="72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b="1" dirty="0">
                <a:effectLst/>
                <a:ea typeface="Calibri" panose="020F0502020204030204" pitchFamily="34" charset="0"/>
              </a:rPr>
              <a:t>30%: </a:t>
            </a:r>
            <a:r>
              <a:rPr lang="en-US" sz="7200" dirty="0">
                <a:effectLst/>
                <a:ea typeface="Calibri" panose="020F0502020204030204" pitchFamily="34" charset="0"/>
              </a:rPr>
              <a:t>12/31/2021 - 01/01/2033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b="1" dirty="0">
                <a:effectLst/>
                <a:ea typeface="Calibri" panose="020F0502020204030204" pitchFamily="34" charset="0"/>
              </a:rPr>
              <a:t>26%: </a:t>
            </a:r>
            <a:r>
              <a:rPr lang="en-US" sz="7200" dirty="0">
                <a:effectLst/>
                <a:ea typeface="Calibri" panose="020F0502020204030204" pitchFamily="34" charset="0"/>
              </a:rPr>
              <a:t>12/31/2032 - 01/01/2034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7200" b="1" dirty="0">
                <a:effectLst/>
                <a:ea typeface="Calibri" panose="020F0502020204030204" pitchFamily="34" charset="0"/>
              </a:rPr>
              <a:t>22%: </a:t>
            </a:r>
            <a:r>
              <a:rPr lang="en-US" sz="7200" dirty="0">
                <a:effectLst/>
                <a:ea typeface="Calibri" panose="020F0502020204030204" pitchFamily="34" charset="0"/>
              </a:rPr>
              <a:t>12/31/2033 - 01/01/2035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7200" dirty="0">
              <a:effectLst/>
              <a:ea typeface="Calibri" panose="020F0502020204030204" pitchFamily="34" charset="0"/>
            </a:endParaRP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8600" y="1817120"/>
            <a:ext cx="4038600" cy="3992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8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INFLATION REDUCTION ACT: Incentives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6400800" cy="3992562"/>
          </a:xfrm>
        </p:spPr>
        <p:txBody>
          <a:bodyPr>
            <a:normAutofit fontScale="47500" lnSpcReduction="2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/>
                <a:ea typeface="Calibri" panose="020F0502020204030204" pitchFamily="34" charset="0"/>
              </a:rPr>
              <a:t>Section 30C: </a:t>
            </a:r>
            <a:r>
              <a:rPr lang="en-US" sz="3800" dirty="0">
                <a:effectLst/>
                <a:ea typeface="Calibri" panose="020F0502020204030204" pitchFamily="34" charset="0"/>
              </a:rPr>
              <a:t>EV Charging Stations </a:t>
            </a:r>
            <a:r>
              <a:rPr lang="en-US" sz="3800" i="1" dirty="0">
                <a:effectLst/>
                <a:ea typeface="Calibri" panose="020F0502020204030204" pitchFamily="34" charset="0"/>
              </a:rPr>
              <a:t>Tax Credit</a:t>
            </a:r>
            <a:endParaRPr lang="en-US" sz="3800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800" b="1" dirty="0">
                <a:effectLst/>
                <a:ea typeface="Calibri" panose="020F0502020204030204" pitchFamily="34" charset="0"/>
              </a:rPr>
              <a:t>Eligibility: </a:t>
            </a:r>
            <a:r>
              <a:rPr lang="en-US" sz="3800" dirty="0">
                <a:effectLst/>
                <a:ea typeface="Calibri" panose="020F0502020204030204" pitchFamily="34" charset="0"/>
              </a:rPr>
              <a:t>Based on geographic restrictions</a:t>
            </a:r>
            <a:r>
              <a:rPr lang="en-US" sz="3800" b="1" dirty="0">
                <a:effectLst/>
                <a:ea typeface="Calibri" panose="020F0502020204030204" pitchFamily="34" charset="0"/>
              </a:rPr>
              <a:t> </a:t>
            </a:r>
            <a:r>
              <a:rPr lang="en-US" sz="3800" dirty="0">
                <a:effectLst/>
                <a:ea typeface="Calibri" panose="020F0502020204030204" pitchFamily="34" charset="0"/>
              </a:rPr>
              <a:t>as follows:</a:t>
            </a:r>
            <a:r>
              <a:rPr lang="en-US" sz="3800" b="1" dirty="0">
                <a:effectLst/>
                <a:ea typeface="Calibri" panose="020F0502020204030204" pitchFamily="34" charset="0"/>
              </a:rPr>
              <a:t> </a:t>
            </a:r>
            <a:endParaRPr lang="en-US" sz="38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800" b="1" dirty="0">
                <a:effectLst/>
                <a:ea typeface="Calibri" panose="020F0502020204030204" pitchFamily="34" charset="0"/>
              </a:rPr>
              <a:t>Low Income or High Poverty Census Tract </a:t>
            </a:r>
            <a:r>
              <a:rPr lang="en-US" sz="3800" dirty="0">
                <a:effectLst/>
                <a:ea typeface="Calibri" panose="020F0502020204030204" pitchFamily="34" charset="0"/>
              </a:rPr>
              <a:t>(under New Markets Tax Credit criteria).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800" b="1" dirty="0">
                <a:effectLst/>
                <a:ea typeface="Calibri" panose="020F0502020204030204" pitchFamily="34" charset="0"/>
              </a:rPr>
              <a:t>Non-Urban Area </a:t>
            </a:r>
            <a:r>
              <a:rPr lang="en-US" sz="3800" dirty="0">
                <a:effectLst/>
                <a:ea typeface="Calibri" panose="020F0502020204030204" pitchFamily="34" charset="0"/>
              </a:rPr>
              <a:t>(as defined by U.S. Census Bureau).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800" b="1" dirty="0">
                <a:effectLst/>
                <a:ea typeface="Calibri" panose="020F0502020204030204" pitchFamily="34" charset="0"/>
              </a:rPr>
              <a:t>Covers: </a:t>
            </a:r>
            <a:r>
              <a:rPr lang="en-US" sz="3800" dirty="0">
                <a:effectLst/>
                <a:ea typeface="Calibri" panose="020F0502020204030204" pitchFamily="34" charset="0"/>
              </a:rPr>
              <a:t>Electrical Vehicle Charging Stations (placed in service).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800" b="1" dirty="0">
                <a:effectLst/>
                <a:ea typeface="Calibri" panose="020F0502020204030204" pitchFamily="34" charset="0"/>
              </a:rPr>
              <a:t>Maximum Annual Credit: </a:t>
            </a:r>
            <a:r>
              <a:rPr lang="en-US" sz="3800" dirty="0">
                <a:effectLst/>
                <a:ea typeface="Calibri" panose="020F0502020204030204" pitchFamily="34" charset="0"/>
              </a:rPr>
              <a:t>6% of the cost, up to 30%, if project is compliant with</a:t>
            </a:r>
            <a:r>
              <a:rPr lang="en-US" sz="3800" b="1" dirty="0">
                <a:effectLst/>
                <a:ea typeface="Calibri" panose="020F0502020204030204" pitchFamily="34" charset="0"/>
              </a:rPr>
              <a:t> </a:t>
            </a:r>
            <a:r>
              <a:rPr lang="en-US" sz="3800" dirty="0">
                <a:effectLst/>
                <a:ea typeface="Calibri" panose="020F0502020204030204" pitchFamily="34" charset="0"/>
              </a:rPr>
              <a:t>prevailing wage requirements. Up to $100,000 for each charging station or refueling pump installed at a property. Stackable with LIHTC.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7200" dirty="0">
              <a:effectLst/>
              <a:ea typeface="Calibri" panose="020F0502020204030204" pitchFamily="34" charset="0"/>
            </a:endParaRP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8600" y="1817120"/>
            <a:ext cx="4038600" cy="39925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INFLATION REDUCTION ACT: Incentives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6400800" cy="3992562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ea typeface="Calibri" panose="020F0502020204030204" pitchFamily="34" charset="0"/>
              </a:rPr>
              <a:t>Section 45L: </a:t>
            </a:r>
            <a:r>
              <a:rPr lang="en-US" sz="1800" dirty="0">
                <a:effectLst/>
                <a:ea typeface="Calibri" panose="020F0502020204030204" pitchFamily="34" charset="0"/>
              </a:rPr>
              <a:t>New Energy Efficient Home 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Tax Credit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ea typeface="Calibri" panose="020F0502020204030204" pitchFamily="34" charset="0"/>
              </a:rPr>
              <a:t>Eligibility: </a:t>
            </a:r>
            <a:r>
              <a:rPr lang="en-US" sz="1800" dirty="0">
                <a:effectLst/>
                <a:ea typeface="Calibri" panose="020F0502020204030204" pitchFamily="34" charset="0"/>
              </a:rPr>
              <a:t>Multifamily Housing, Newly Constructed Buildings (through 12.31.32).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ea typeface="Calibri" panose="020F0502020204030204" pitchFamily="34" charset="0"/>
              </a:rPr>
              <a:t>Covers 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ea typeface="Calibri" panose="020F0502020204030204" pitchFamily="34" charset="0"/>
              </a:rPr>
              <a:t>Energy Star Certification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ea typeface="Calibri" panose="020F0502020204030204" pitchFamily="34" charset="0"/>
              </a:rPr>
              <a:t>Zero Energy Ready Home (ZERH) Certification</a:t>
            </a:r>
          </a:p>
          <a:p>
            <a:pPr marL="91440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ea typeface="Calibri" panose="020F0502020204030204" pitchFamily="34" charset="0"/>
              </a:rPr>
              <a:t>Maximum Annual Credit </a:t>
            </a:r>
            <a:r>
              <a:rPr lang="en-US" sz="1800" dirty="0">
                <a:effectLst/>
                <a:ea typeface="Calibri" panose="020F0502020204030204" pitchFamily="34" charset="0"/>
              </a:rPr>
              <a:t>(based on compliance with prevailing wage). Stackable with LIHTC.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b="1" dirty="0">
                <a:effectLst/>
                <a:ea typeface="Calibri" panose="020F0502020204030204" pitchFamily="34" charset="0"/>
              </a:rPr>
              <a:t>Energy Star Certification: </a:t>
            </a:r>
            <a:r>
              <a:rPr lang="en-US" sz="1800" dirty="0">
                <a:effectLst/>
                <a:ea typeface="Calibri" panose="020F0502020204030204" pitchFamily="34" charset="0"/>
              </a:rPr>
              <a:t>$2500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b="1" dirty="0">
                <a:effectLst/>
                <a:ea typeface="Calibri" panose="020F0502020204030204" pitchFamily="34" charset="0"/>
              </a:rPr>
              <a:t>Zero Energy Ready Home (ZERH) Certification: </a:t>
            </a:r>
            <a:r>
              <a:rPr lang="en-US" sz="1800" dirty="0">
                <a:effectLst/>
                <a:ea typeface="Calibri" panose="020F0502020204030204" pitchFamily="34" charset="0"/>
              </a:rPr>
              <a:t>$5000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7200" dirty="0">
              <a:effectLst/>
              <a:ea typeface="Calibri" panose="020F0502020204030204" pitchFamily="34" charset="0"/>
            </a:endParaRP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8600" y="1817120"/>
            <a:ext cx="4038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6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INFLATION REDUCTION ACT: Incentives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772400" cy="4724399"/>
          </a:xfrm>
        </p:spPr>
        <p:txBody>
          <a:bodyPr>
            <a:normAutofit fontScale="92500" lnSpcReduction="2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effectLst/>
                <a:ea typeface="Calibri" panose="020F0502020204030204" pitchFamily="34" charset="0"/>
              </a:rPr>
              <a:t>Section 48: </a:t>
            </a:r>
            <a:r>
              <a:rPr lang="en-US" sz="1900" dirty="0">
                <a:effectLst/>
                <a:ea typeface="Calibri" panose="020F0502020204030204" pitchFamily="34" charset="0"/>
              </a:rPr>
              <a:t>Investment </a:t>
            </a:r>
            <a:r>
              <a:rPr lang="en-US" sz="1900" i="1" dirty="0">
                <a:effectLst/>
                <a:ea typeface="Calibri" panose="020F0502020204030204" pitchFamily="34" charset="0"/>
              </a:rPr>
              <a:t>Tax Credit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900" b="1" dirty="0">
                <a:effectLst/>
                <a:ea typeface="Calibri" panose="020F0502020204030204" pitchFamily="34" charset="0"/>
              </a:rPr>
              <a:t>Eligibility: </a:t>
            </a:r>
            <a:r>
              <a:rPr lang="en-US" sz="1900" dirty="0">
                <a:effectLst/>
                <a:ea typeface="Calibri" panose="020F0502020204030204" pitchFamily="34" charset="0"/>
              </a:rPr>
              <a:t>Existing &amp; Newly Constructed Buildings.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900" b="1" dirty="0">
                <a:effectLst/>
                <a:ea typeface="Calibri" panose="020F0502020204030204" pitchFamily="34" charset="0"/>
              </a:rPr>
              <a:t>Covers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effectLst/>
                <a:ea typeface="Calibri" panose="020F0502020204030204" pitchFamily="34" charset="0"/>
              </a:rPr>
              <a:t>Solar to generate electricity for heating or cooling.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Fiber-optic solar to illuminate the inside of a structure.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"Small wind" and microturbines.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Geothermal to produce electricity.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Geothermal heat pumps to heat or cool a structure.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Fuel cells.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Waste recovery.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Combined heat and power.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Energy storage (including thermal energy storage).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Dynamic glass.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Microgrid controllers.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Biogas property.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Linear generators.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900" b="1" dirty="0">
                <a:effectLst/>
                <a:ea typeface="Calibri" panose="020F0502020204030204" pitchFamily="34" charset="0"/>
              </a:rPr>
              <a:t>Maximum Annual Credit: </a:t>
            </a:r>
            <a:r>
              <a:rPr lang="en-US" sz="1900" dirty="0">
                <a:effectLst/>
                <a:ea typeface="Calibri" panose="020F0502020204030204" pitchFamily="34" charset="0"/>
              </a:rPr>
              <a:t>6% of the cost, up to 30%, if project is compliant with</a:t>
            </a:r>
            <a:r>
              <a:rPr lang="en-US" sz="1900" b="1" dirty="0">
                <a:effectLst/>
                <a:ea typeface="Calibri" panose="020F0502020204030204" pitchFamily="34" charset="0"/>
              </a:rPr>
              <a:t> </a:t>
            </a:r>
            <a:r>
              <a:rPr lang="en-US" sz="1900" dirty="0">
                <a:effectLst/>
                <a:ea typeface="Calibri" panose="020F0502020204030204" pitchFamily="34" charset="0"/>
              </a:rPr>
              <a:t>prevailing wage requirements.</a:t>
            </a:r>
            <a:r>
              <a:rPr lang="en-US" sz="1900" b="1" dirty="0">
                <a:effectLst/>
                <a:ea typeface="Calibri" panose="020F0502020204030204" pitchFamily="34" charset="0"/>
              </a:rPr>
              <a:t> </a:t>
            </a:r>
            <a:r>
              <a:rPr lang="en-US" sz="1900" dirty="0">
                <a:effectLst/>
                <a:ea typeface="Calibri" panose="020F0502020204030204" pitchFamily="34" charset="0"/>
              </a:rPr>
              <a:t>Stackable with LIHTC.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7200" dirty="0">
              <a:effectLst/>
              <a:ea typeface="Calibri" panose="020F0502020204030204" pitchFamily="34" charset="0"/>
            </a:endParaRP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8600" y="1817120"/>
            <a:ext cx="4038600" cy="399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2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INFLATION REDUCTION ACT: Incentives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6400800" cy="3992563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>
                <a:ea typeface="Calibri" panose="020F0502020204030204" pitchFamily="34" charset="0"/>
              </a:rPr>
              <a:t>Sources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500" b="1" dirty="0">
              <a:effectLst/>
              <a:ea typeface="Calibri" panose="020F0502020204030204" pitchFamily="34" charset="0"/>
            </a:endParaRPr>
          </a:p>
          <a:p>
            <a:pPr marR="0">
              <a:lnSpc>
                <a:spcPct val="107000"/>
              </a:lnSpc>
              <a:spcAft>
                <a:spcPts val="0"/>
              </a:spcAft>
            </a:pPr>
            <a:r>
              <a:rPr lang="en-US" sz="5500" dirty="0"/>
              <a:t>Pursuing Green Projects: How Multifamily Affordable Housing Can Benefit from the IRA and BIL (National Housing &amp; Rehabilitation Association, 02.23)</a:t>
            </a: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5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https://www.icastusa.org/pursuing-green-projects-how-multifamily-affordable-housing-can-benefit-from-the-ira-and-bil/</a:t>
            </a:r>
            <a:endParaRPr lang="en-US" sz="5200" dirty="0">
              <a:solidFill>
                <a:srgbClr val="0070C0"/>
              </a:solidFill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5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>
                <a:effectLst/>
                <a:ea typeface="Calibri" panose="020F0502020204030204" pitchFamily="34" charset="0"/>
              </a:rPr>
              <a:t>NGBS Green</a:t>
            </a: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5100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https://www.homeinnovation.com/about/blog/20221129-mf-inflation-reduction-act?p=1&amp;</a:t>
            </a:r>
            <a:endParaRPr lang="en-US" sz="51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500" dirty="0">
              <a:ea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5500" dirty="0"/>
              <a:t>Real Estate Roundtable</a:t>
            </a: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5100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https://www.rer.org/detail/2022/08/09/rw-ira--climate-energy</a:t>
            </a:r>
            <a:endParaRPr lang="en-US" sz="51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5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72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7200" b="1" dirty="0">
              <a:effectLst/>
              <a:ea typeface="Calibri" panose="020F0502020204030204" pitchFamily="34" charset="0"/>
            </a:endParaRP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252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Q &amp; A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F34734-31EE-B06C-FA88-BC2A383A26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HDA to host Illinois Homebuyer Expo on March 23 - Illinois REALTORS">
            <a:extLst>
              <a:ext uri="{FF2B5EF4-FFF2-40B4-BE49-F238E27FC236}">
                <a16:creationId xmlns:a16="http://schemas.microsoft.com/office/drawing/2014/main" id="{312DEF73-E962-D935-66DE-66917467B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1043"/>
            <a:ext cx="3048000" cy="42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AGENDA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>
            <a:normAutofit/>
          </a:bodyPr>
          <a:lstStyle/>
          <a:p>
            <a:endParaRPr lang="en-US" sz="1800" b="1" dirty="0">
              <a:highlight>
                <a:srgbClr val="FFFF00"/>
              </a:highlight>
            </a:endParaRP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133599"/>
            <a:ext cx="7848600" cy="3992563"/>
          </a:xfrm>
        </p:spPr>
        <p:txBody>
          <a:bodyPr>
            <a:normAutofit/>
          </a:bodyPr>
          <a:lstStyle/>
          <a:p>
            <a:r>
              <a:rPr lang="en-US" sz="1800" b="1" dirty="0"/>
              <a:t>SUSTAINABILITY: Policy Priority</a:t>
            </a:r>
          </a:p>
          <a:p>
            <a:r>
              <a:rPr lang="en-US" sz="1800" b="1" dirty="0"/>
              <a:t>SUSTAINABILITY: Requirements</a:t>
            </a:r>
          </a:p>
          <a:p>
            <a:r>
              <a:rPr lang="en-US" sz="1800" b="1" dirty="0"/>
              <a:t>SUSTAINABILITY: Incentives</a:t>
            </a:r>
          </a:p>
          <a:p>
            <a:r>
              <a:rPr lang="en-US" sz="1800" b="1" dirty="0"/>
              <a:t>PROJECTS</a:t>
            </a:r>
          </a:p>
          <a:p>
            <a:r>
              <a:rPr lang="en-US" sz="1800" b="1" dirty="0"/>
              <a:t>INFLATION REDUCTION ACT: Incentives</a:t>
            </a:r>
          </a:p>
          <a:p>
            <a:r>
              <a:rPr lang="en-US" sz="1800" b="1" dirty="0"/>
              <a:t>Q &amp; 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Enterprise Green Communities - Signature Sustainability">
            <a:extLst>
              <a:ext uri="{FF2B5EF4-FFF2-40B4-BE49-F238E27FC236}">
                <a16:creationId xmlns:a16="http://schemas.microsoft.com/office/drawing/2014/main" id="{2723C799-59A2-277A-A260-CF5F3629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85658"/>
            <a:ext cx="3254829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SUSTAINABILITY: Policy Priority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Improving housing quality through highly efficient building materials, housing sites that are integrated within community fabric, and reducing utility costs are tenant-focused initiatives that can, over the long-term, contribute to resident wellbeing.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QAP-related strategies supporting this focus area include:</a:t>
            </a:r>
          </a:p>
          <a:p>
            <a:r>
              <a:rPr lang="en-US" sz="1800" dirty="0"/>
              <a:t>Incentivizing high-quality, </a:t>
            </a:r>
            <a:r>
              <a:rPr lang="en-US" sz="1800" b="1" dirty="0"/>
              <a:t>sustainable housing </a:t>
            </a:r>
            <a:r>
              <a:rPr lang="en-US" sz="1800" dirty="0"/>
              <a:t>that integrate clean/non-toxic building materials; and</a:t>
            </a:r>
          </a:p>
          <a:p>
            <a:r>
              <a:rPr lang="en-US" sz="1800" dirty="0"/>
              <a:t>Prioritizing developments that go above the minimum requirements when it comes to </a:t>
            </a:r>
            <a:r>
              <a:rPr lang="en-US" sz="1800" b="1" dirty="0"/>
              <a:t>energy efficiency </a:t>
            </a:r>
            <a:r>
              <a:rPr lang="en-US" sz="1800" dirty="0"/>
              <a:t>and overall building quality.</a:t>
            </a:r>
          </a:p>
          <a:p>
            <a:endParaRPr lang="en-US" sz="18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800" dirty="0"/>
              <a:t>Blue Green Alliance’s 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Scorecard on QAPs: How States Can Integrate Health, Energy Efficiency, Working Conditions, and Racial Equity into Qualified Allocation Plans</a:t>
            </a:r>
            <a:r>
              <a:rPr lang="en-US" sz="1800" b="1" dirty="0"/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  <a:hlinkClick r:id="rId3"/>
              </a:rPr>
              <a:t>https://www.buildingclean.org/qap-report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2047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SUSTAINABILITY: Requirements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marR="0" indent="0">
              <a:spcAft>
                <a:spcPts val="0"/>
              </a:spcAft>
              <a:buNone/>
            </a:pPr>
            <a:r>
              <a:rPr lang="en-US" sz="1800" dirty="0"/>
              <a:t>All Projects must adhere to Enterprise Green Communities 40 mandatory criteria as outlined within the following 8 categories:</a:t>
            </a:r>
          </a:p>
          <a:p>
            <a:pPr marL="0" marR="0" indent="0">
              <a:spcAft>
                <a:spcPts val="0"/>
              </a:spcAft>
              <a:buNone/>
            </a:pPr>
            <a:endParaRPr lang="en-US" sz="1800" dirty="0"/>
          </a:p>
          <a:p>
            <a:pPr marR="0">
              <a:spcAft>
                <a:spcPts val="0"/>
              </a:spcAft>
            </a:pPr>
            <a:r>
              <a:rPr lang="en-US" sz="1800" dirty="0"/>
              <a:t>Integrative Design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Location and Neighborhood Fabric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Site Improvement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Water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Operating Energy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Materials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Healthy Living Environment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Operations, Maintenance, and Resident Engagement</a:t>
            </a:r>
          </a:p>
          <a:p>
            <a:pPr>
              <a:buFont typeface="+mj-lt"/>
              <a:buAutoNum type="arabicPeriod"/>
            </a:pPr>
            <a:endParaRPr lang="en-US" sz="1800" dirty="0"/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pic>
        <p:nvPicPr>
          <p:cNvPr id="3074" name="Picture 2" descr="Enterprise Green Communities - Signature Sustainability">
            <a:extLst>
              <a:ext uri="{FF2B5EF4-FFF2-40B4-BE49-F238E27FC236}">
                <a16:creationId xmlns:a16="http://schemas.microsoft.com/office/drawing/2014/main" id="{6E8530FD-8F11-5046-A7BC-30697E15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81712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terprise Green Communities – New Ecology, Inc.">
            <a:extLst>
              <a:ext uri="{FF2B5EF4-FFF2-40B4-BE49-F238E27FC236}">
                <a16:creationId xmlns:a16="http://schemas.microsoft.com/office/drawing/2014/main" id="{8C565B07-84F4-B5B6-0CAE-33FE1027D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18959"/>
            <a:ext cx="4191000" cy="22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5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SUSTAINABILITY: Incentives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>
            <a:normAutofit/>
          </a:bodyPr>
          <a:lstStyle/>
          <a:p>
            <a:endParaRPr lang="en-US" sz="1800" b="1" dirty="0">
              <a:highlight>
                <a:srgbClr val="FFFF00"/>
              </a:highlight>
            </a:endParaRP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7848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556171B-31B6-CCAB-ECC2-B769D5041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22702"/>
              </p:ext>
            </p:extLst>
          </p:nvPr>
        </p:nvGraphicFramePr>
        <p:xfrm>
          <a:off x="457200" y="2133600"/>
          <a:ext cx="800644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022">
                  <a:extLst>
                    <a:ext uri="{9D8B030D-6E8A-4147-A177-3AD203B41FA5}">
                      <a16:colId xmlns:a16="http://schemas.microsoft.com/office/drawing/2014/main" val="340502565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100124606"/>
                    </a:ext>
                  </a:extLst>
                </a:gridCol>
                <a:gridCol w="1597478">
                  <a:extLst>
                    <a:ext uri="{9D8B030D-6E8A-4147-A177-3AD203B41FA5}">
                      <a16:colId xmlns:a16="http://schemas.microsoft.com/office/drawing/2014/main" val="3689615724"/>
                    </a:ext>
                  </a:extLst>
                </a:gridCol>
                <a:gridCol w="1834244">
                  <a:extLst>
                    <a:ext uri="{9D8B030D-6E8A-4147-A177-3AD203B41FA5}">
                      <a16:colId xmlns:a16="http://schemas.microsoft.com/office/drawing/2014/main" val="1636533963"/>
                    </a:ext>
                  </a:extLst>
                </a:gridCol>
              </a:tblGrid>
              <a:tr h="3179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Building 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Level          (7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Level (10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Zero Energy Level (13 points)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1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 Green Communities (EGC)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 Plus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 Plus via Criterion 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2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 Green Building Council (USGBC) Leadership in Energy &amp; Environmental Design (LEED)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Platinum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LEED Zero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00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International Living Future Institute (ILFI)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Core Green Building 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Living Building Challenge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Zero Energy Certification or </a:t>
                      </a:r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Zero Carbon Certification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4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Green Building Standard (NGBS)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Gold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Emerald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 + Net Zero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0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Passive House Institute US (PHIUS)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Core</a:t>
                      </a:r>
                      <a:endParaRPr lang="en-US" sz="1400" kern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Zero</a:t>
                      </a:r>
                      <a:endParaRPr lang="en-US" sz="1400" kern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3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 Environmental Protection Agency(EPA)/US Department of Energy (DOE)</a:t>
                      </a:r>
                      <a:endParaRPr lang="en-US" sz="1400" kern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Zero Energy Ready Home (ZERH)</a:t>
                      </a:r>
                      <a:endParaRPr lang="en-US" sz="1400" kern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Zero Energy Ready Home (ZERH) + Solar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93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17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PROJECT 1: Lexington Farms, Jerseyville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452257" cy="4144962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Team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b="1" dirty="0"/>
              <a:t>Developer: </a:t>
            </a:r>
            <a:r>
              <a:rPr lang="en-US" sz="1700" dirty="0"/>
              <a:t>Capstone 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b="1" dirty="0"/>
              <a:t>Architect: </a:t>
            </a:r>
            <a:r>
              <a:rPr lang="en-US" sz="1700" dirty="0"/>
              <a:t>Webster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b="1" dirty="0"/>
              <a:t>General Contractor: </a:t>
            </a:r>
            <a:r>
              <a:rPr lang="en-US" sz="1700" dirty="0"/>
              <a:t>Morrisey Construction</a:t>
            </a:r>
          </a:p>
          <a:p>
            <a:r>
              <a:rPr lang="en-US" sz="1800" b="1" dirty="0"/>
              <a:t>Scope: </a:t>
            </a:r>
            <a:r>
              <a:rPr lang="en-US" sz="1800" dirty="0"/>
              <a:t>New construction of 32 single-family homes.</a:t>
            </a:r>
          </a:p>
          <a:p>
            <a:r>
              <a:rPr lang="en-US" sz="1800" b="1" dirty="0"/>
              <a:t>IHDA Resource: </a:t>
            </a:r>
            <a:r>
              <a:rPr lang="en-US" sz="1800" dirty="0"/>
              <a:t>2008 9% LIHTC, Section 1602 TCAP</a:t>
            </a:r>
          </a:p>
          <a:p>
            <a:r>
              <a:rPr lang="en-US" sz="1800" b="1" dirty="0"/>
              <a:t>Construction Cost: </a:t>
            </a:r>
            <a:r>
              <a:rPr lang="en-US" sz="1800" dirty="0"/>
              <a:t>$5.9M</a:t>
            </a:r>
          </a:p>
          <a:p>
            <a:r>
              <a:rPr lang="en-US" sz="1800" b="1" dirty="0"/>
              <a:t>Green Building Certification: </a:t>
            </a:r>
            <a:r>
              <a:rPr lang="en-US" sz="1800" dirty="0"/>
              <a:t>USGBC LEED Platinum</a:t>
            </a:r>
          </a:p>
          <a:p>
            <a:r>
              <a:rPr lang="en-US" sz="1800" b="1" dirty="0"/>
              <a:t>Renewable Energy: </a:t>
            </a:r>
            <a:r>
              <a:rPr lang="en-US" sz="1800" dirty="0"/>
              <a:t>Solar panels and wind turbines</a:t>
            </a: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4064D9-AA72-F551-04DF-AE3B686E3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457" y="3931170"/>
            <a:ext cx="3810000" cy="2504034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0CF3E65-91A7-EBE4-F093-78D6F9A31B6A}"/>
              </a:ext>
            </a:extLst>
          </p:cNvPr>
          <p:cNvSpPr txBox="1">
            <a:spLocks/>
          </p:cNvSpPr>
          <p:nvPr/>
        </p:nvSpPr>
        <p:spPr>
          <a:xfrm>
            <a:off x="457200" y="4495800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5276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ss, outdoor, tennis&#10;&#10;Description automatically generated">
            <a:extLst>
              <a:ext uri="{FF2B5EF4-FFF2-40B4-BE49-F238E27FC236}">
                <a16:creationId xmlns:a16="http://schemas.microsoft.com/office/drawing/2014/main" id="{7FFF386A-ACCE-22C9-C643-811694024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96" y="2122714"/>
            <a:ext cx="3225536" cy="24191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7213"/>
            <a:ext cx="7772400" cy="306387"/>
          </a:xfrm>
        </p:spPr>
        <p:txBody>
          <a:bodyPr>
            <a:noAutofit/>
          </a:bodyPr>
          <a:lstStyle/>
          <a:p>
            <a:r>
              <a:rPr lang="en-US" sz="2400" dirty="0"/>
              <a:t>PROJECT 2: Township Village Apartments, East Alton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114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/>
              <a:t>Team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Developer: </a:t>
            </a:r>
            <a:r>
              <a:rPr lang="en-US" sz="1800" dirty="0"/>
              <a:t>Affordable Housing Continuum</a:t>
            </a:r>
            <a:endParaRPr lang="en-US" sz="1800" dirty="0">
              <a:highlight>
                <a:srgbClr val="FFFF00"/>
              </a:highlight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Architect: </a:t>
            </a:r>
            <a:r>
              <a:rPr lang="en-US" sz="1800" dirty="0"/>
              <a:t>Randall Bees Architectural Design</a:t>
            </a:r>
            <a:endParaRPr lang="en-US" sz="1800" dirty="0">
              <a:highlight>
                <a:srgbClr val="FFFF00"/>
              </a:highlight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General Contractor: </a:t>
            </a:r>
            <a:r>
              <a:rPr lang="en-US" sz="1800" dirty="0"/>
              <a:t>La Mancha Construction</a:t>
            </a:r>
            <a:endParaRPr lang="en-US" sz="1800" dirty="0">
              <a:highlight>
                <a:srgbClr val="FFFF00"/>
              </a:highlight>
            </a:endParaRPr>
          </a:p>
          <a:p>
            <a:r>
              <a:rPr lang="en-US" sz="1800" b="1" dirty="0"/>
              <a:t>Scope: </a:t>
            </a:r>
            <a:r>
              <a:rPr lang="en-US" sz="1800" dirty="0"/>
              <a:t>Rehabilitation of one 98-unit, 9-story building and two 6-unit townhomes </a:t>
            </a:r>
            <a:endParaRPr lang="en-US" sz="1800" dirty="0">
              <a:highlight>
                <a:srgbClr val="FFFF00"/>
              </a:highlight>
            </a:endParaRPr>
          </a:p>
          <a:p>
            <a:r>
              <a:rPr lang="en-US" sz="1800" b="1" dirty="0"/>
              <a:t>IHDA Resources: </a:t>
            </a:r>
            <a:r>
              <a:rPr lang="en-US" sz="1800" dirty="0"/>
              <a:t>IAHTF, IAHTC, Conduit Bond</a:t>
            </a:r>
          </a:p>
          <a:p>
            <a:r>
              <a:rPr lang="en-US" sz="1800" b="1" dirty="0"/>
              <a:t>Construction Cost: </a:t>
            </a:r>
            <a:r>
              <a:rPr lang="en-US" sz="1800" dirty="0"/>
              <a:t>$6.1M</a:t>
            </a:r>
          </a:p>
          <a:p>
            <a:r>
              <a:rPr lang="en-US" sz="1800" b="1" dirty="0"/>
              <a:t>Green Building Certification: </a:t>
            </a:r>
            <a:r>
              <a:rPr lang="en-US" sz="1800" dirty="0"/>
              <a:t>NA</a:t>
            </a:r>
            <a:r>
              <a:rPr lang="en-US" sz="1800" b="1" dirty="0"/>
              <a:t> Renewable Energy: </a:t>
            </a:r>
            <a:r>
              <a:rPr lang="en-US" sz="1800" dirty="0"/>
              <a:t>Solar panels</a:t>
            </a:r>
            <a:endParaRPr lang="en-US" sz="1800" b="1" dirty="0"/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0CF3E65-91A7-EBE4-F093-78D6F9A31B6A}"/>
              </a:ext>
            </a:extLst>
          </p:cNvPr>
          <p:cNvSpPr txBox="1">
            <a:spLocks/>
          </p:cNvSpPr>
          <p:nvPr/>
        </p:nvSpPr>
        <p:spPr>
          <a:xfrm>
            <a:off x="228600" y="5537199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</p:txBody>
      </p:sp>
      <p:pic>
        <p:nvPicPr>
          <p:cNvPr id="7" name="Picture 6" descr="A picture containing building, outdoor, sky, house&#10;&#10;Description automatically generated">
            <a:extLst>
              <a:ext uri="{FF2B5EF4-FFF2-40B4-BE49-F238E27FC236}">
                <a16:creationId xmlns:a16="http://schemas.microsoft.com/office/drawing/2014/main" id="{A6B17F9B-2873-BD31-4C79-8D76DEA37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64" y="4114800"/>
            <a:ext cx="3225536" cy="24191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0F0F-E35B-2B2B-044D-E248A04A36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PROJECT 3: Lincoln Lofts, Bloomington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191000" cy="3992563"/>
          </a:xfrm>
        </p:spPr>
        <p:txBody>
          <a:bodyPr>
            <a:normAutofit/>
          </a:bodyPr>
          <a:lstStyle/>
          <a:p>
            <a:r>
              <a:rPr lang="en-US" sz="1800" b="1" dirty="0"/>
              <a:t>Team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 b="1" dirty="0"/>
              <a:t>Developer: </a:t>
            </a:r>
            <a:r>
              <a:rPr lang="en-US" sz="1700" dirty="0"/>
              <a:t>St. Mary Development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 b="1" dirty="0"/>
              <a:t>Architect: </a:t>
            </a:r>
            <a:r>
              <a:rPr lang="en-US" sz="1700" dirty="0"/>
              <a:t>North Arrow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 b="1" dirty="0"/>
              <a:t>General Contractor: </a:t>
            </a:r>
            <a:r>
              <a:rPr lang="en-US" sz="1700" dirty="0"/>
              <a:t>North Arrow</a:t>
            </a:r>
          </a:p>
          <a:p>
            <a:r>
              <a:rPr lang="en-US" sz="1800" b="1" dirty="0"/>
              <a:t>Scope: </a:t>
            </a:r>
            <a:r>
              <a:rPr lang="en-US" sz="1800" dirty="0"/>
              <a:t>New construction of 56-unit, 4-story building. </a:t>
            </a:r>
          </a:p>
          <a:p>
            <a:r>
              <a:rPr lang="en-US" sz="1800" b="1" dirty="0"/>
              <a:t>IHDA Resource: </a:t>
            </a:r>
            <a:r>
              <a:rPr lang="en-US" sz="1800" dirty="0"/>
              <a:t>2019</a:t>
            </a:r>
            <a:r>
              <a:rPr lang="en-US" sz="1800" b="1" dirty="0"/>
              <a:t> </a:t>
            </a:r>
            <a:r>
              <a:rPr lang="en-US" sz="1800" dirty="0"/>
              <a:t>9% LIHTC, HOME, First Mortgage</a:t>
            </a:r>
          </a:p>
          <a:p>
            <a:r>
              <a:rPr lang="en-US" sz="1800" b="1" dirty="0"/>
              <a:t>Construction Cost: </a:t>
            </a:r>
            <a:r>
              <a:rPr lang="en-US" sz="1800" dirty="0"/>
              <a:t>$12.1M</a:t>
            </a:r>
          </a:p>
          <a:p>
            <a:r>
              <a:rPr lang="en-US" sz="1800" b="1" dirty="0"/>
              <a:t>Green Building Certification: </a:t>
            </a:r>
            <a:r>
              <a:rPr lang="en-US" sz="1800" dirty="0"/>
              <a:t>EGC</a:t>
            </a:r>
          </a:p>
          <a:p>
            <a:r>
              <a:rPr lang="en-US" sz="1800" b="1" dirty="0"/>
              <a:t> Renewable Energy: </a:t>
            </a:r>
            <a:r>
              <a:rPr lang="en-US" sz="1800" dirty="0"/>
              <a:t>Solar panels</a:t>
            </a:r>
            <a:endParaRPr lang="en-US" sz="1800" b="1" dirty="0">
              <a:highlight>
                <a:srgbClr val="FFFF00"/>
              </a:highlight>
            </a:endParaRPr>
          </a:p>
          <a:p>
            <a:endParaRPr lang="en-US" sz="1900" dirty="0"/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0CF3E65-91A7-EBE4-F093-78D6F9A31B6A}"/>
              </a:ext>
            </a:extLst>
          </p:cNvPr>
          <p:cNvSpPr txBox="1">
            <a:spLocks/>
          </p:cNvSpPr>
          <p:nvPr/>
        </p:nvSpPr>
        <p:spPr>
          <a:xfrm>
            <a:off x="457200" y="5638800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highlight>
                <a:srgbClr val="FFFF00"/>
              </a:highlight>
            </a:endParaRPr>
          </a:p>
        </p:txBody>
      </p:sp>
      <p:pic>
        <p:nvPicPr>
          <p:cNvPr id="3" name="Picture 2" descr="A picture containing sky, outdoor, ground, cement&#10;&#10;Description automatically generated">
            <a:extLst>
              <a:ext uri="{FF2B5EF4-FFF2-40B4-BE49-F238E27FC236}">
                <a16:creationId xmlns:a16="http://schemas.microsoft.com/office/drawing/2014/main" id="{3E750408-6FF3-4A45-1E9C-ED78A4A8E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640A4-8A40-4EF7-8C2E-004E41D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INFLATION REDUCTION ACT: Incentives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4EF95-89B7-4914-BB73-11C39B5B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6400800" cy="2819400"/>
          </a:xfrm>
        </p:spPr>
        <p:txBody>
          <a:bodyPr>
            <a:normAutofit fontScale="25000" lnSpcReduction="2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ea typeface="Calibri" panose="020F0502020204030204" pitchFamily="34" charset="0"/>
              </a:rPr>
              <a:t>Section 25C: </a:t>
            </a:r>
            <a:r>
              <a:rPr lang="en-US" sz="7200" dirty="0">
                <a:effectLst/>
                <a:ea typeface="Calibri" panose="020F0502020204030204" pitchFamily="34" charset="0"/>
              </a:rPr>
              <a:t>Nonbusiness Energy Property </a:t>
            </a:r>
            <a:r>
              <a:rPr lang="en-US" sz="7200" i="1" dirty="0">
                <a:effectLst/>
                <a:ea typeface="Calibri" panose="020F0502020204030204" pitchFamily="34" charset="0"/>
              </a:rPr>
              <a:t>Tax Credit</a:t>
            </a:r>
            <a:endParaRPr lang="en-US" sz="7200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200" b="1" dirty="0">
                <a:effectLst/>
                <a:ea typeface="Calibri" panose="020F0502020204030204" pitchFamily="34" charset="0"/>
              </a:rPr>
              <a:t>Eligibility: </a:t>
            </a:r>
            <a:r>
              <a:rPr lang="en-US" sz="7200" dirty="0">
                <a:effectLst/>
                <a:ea typeface="Calibri" panose="020F0502020204030204" pitchFamily="34" charset="0"/>
              </a:rPr>
              <a:t>Existing Buildings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200" b="1" dirty="0">
                <a:effectLst/>
                <a:ea typeface="Calibri" panose="020F0502020204030204" pitchFamily="34" charset="0"/>
              </a:rPr>
              <a:t>Covers</a:t>
            </a:r>
            <a:endParaRPr lang="en-US" sz="7200" dirty="0">
              <a:effectLst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b="1" dirty="0">
                <a:effectLst/>
                <a:ea typeface="Calibri" panose="020F0502020204030204" pitchFamily="34" charset="0"/>
              </a:rPr>
              <a:t>Exterior Windows and Skylights: </a:t>
            </a:r>
            <a:r>
              <a:rPr lang="en-US" sz="7200" dirty="0">
                <a:effectLst/>
                <a:ea typeface="Calibri" panose="020F0502020204030204" pitchFamily="34" charset="0"/>
              </a:rPr>
              <a:t>$600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7200" b="1" dirty="0">
                <a:effectLst/>
                <a:ea typeface="Calibri" panose="020F0502020204030204" pitchFamily="34" charset="0"/>
              </a:rPr>
              <a:t>Heat Pump; Heat Pump Water Heaters: </a:t>
            </a:r>
            <a:r>
              <a:rPr lang="en-US" sz="7200" dirty="0">
                <a:effectLst/>
                <a:ea typeface="Calibri" panose="020F0502020204030204" pitchFamily="34" charset="0"/>
              </a:rPr>
              <a:t>$2,000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7200" b="1" dirty="0">
                <a:effectLst/>
                <a:ea typeface="Calibri" panose="020F0502020204030204" pitchFamily="34" charset="0"/>
              </a:rPr>
              <a:t>Maximum Annual Credit: </a:t>
            </a:r>
            <a:r>
              <a:rPr lang="en-US" sz="7200" dirty="0">
                <a:effectLst/>
                <a:ea typeface="Calibri" panose="020F0502020204030204" pitchFamily="34" charset="0"/>
              </a:rPr>
              <a:t>$3200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7200" dirty="0">
              <a:effectLst/>
              <a:ea typeface="Calibri" panose="020F0502020204030204" pitchFamily="34" charset="0"/>
            </a:endParaRPr>
          </a:p>
          <a:p>
            <a:endParaRPr lang="en-US" sz="1800" b="1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FBD4-1209-4BE9-A11A-47ED2DFC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8600" y="1817120"/>
            <a:ext cx="4038600" cy="3992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The Inflation Reduction Act includes wide-ranging tax provisions | Jones &amp;  Roth CPAs &amp; Business Advisors">
            <a:extLst>
              <a:ext uri="{FF2B5EF4-FFF2-40B4-BE49-F238E27FC236}">
                <a16:creationId xmlns:a16="http://schemas.microsoft.com/office/drawing/2014/main" id="{60171785-F614-2EAF-8A5A-5E2120DC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72" y="4267200"/>
            <a:ext cx="4153457" cy="21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35553"/>
      </p:ext>
    </p:extLst>
  </p:cSld>
  <p:clrMapOvr>
    <a:masterClrMapping/>
  </p:clrMapOvr>
</p:sld>
</file>

<file path=ppt/theme/theme1.xml><?xml version="1.0" encoding="utf-8"?>
<a:theme xmlns:a="http://schemas.openxmlformats.org/drawingml/2006/main" name="IHDA Mai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DA_template.potx" id="{CC27AFC0-ED7F-4C4A-BBE2-6B1ED31BDE28}" vid="{608BE170-7303-4378-984D-BAA2283B192A}"/>
    </a:ext>
  </a:extLst>
</a:theme>
</file>

<file path=ppt/theme/theme2.xml><?xml version="1.0" encoding="utf-8"?>
<a:theme xmlns:a="http://schemas.openxmlformats.org/drawingml/2006/main" name="IHDA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DA_template.potx" id="{CC27AFC0-ED7F-4C4A-BBE2-6B1ED31BDE28}" vid="{94612043-4A74-48B2-9DBC-5011CC7A2A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IHDA_template</Template>
  <TotalTime>3210</TotalTime>
  <Words>1045</Words>
  <Application>Microsoft Office PowerPoint</Application>
  <PresentationFormat>On-screen Show (4:3)</PresentationFormat>
  <Paragraphs>188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Symbol</vt:lpstr>
      <vt:lpstr>Wingdings</vt:lpstr>
      <vt:lpstr>IHDA Main Theme</vt:lpstr>
      <vt:lpstr>IHDA White Theme</vt:lpstr>
      <vt:lpstr> Advancing Renewable Energy in Affordable Housing</vt:lpstr>
      <vt:lpstr>AGENDA </vt:lpstr>
      <vt:lpstr>SUSTAINABILITY: Policy Priority </vt:lpstr>
      <vt:lpstr>SUSTAINABILITY: Requirements </vt:lpstr>
      <vt:lpstr>SUSTAINABILITY: Incentives </vt:lpstr>
      <vt:lpstr>PROJECT 1: Lexington Farms, Jerseyville </vt:lpstr>
      <vt:lpstr>PROJECT 2: Township Village Apartments, East Alton</vt:lpstr>
      <vt:lpstr>PROJECT 3: Lincoln Lofts, Bloomington </vt:lpstr>
      <vt:lpstr>INFLATION REDUCTION ACT: Incentives </vt:lpstr>
      <vt:lpstr>INFLATION REDUCTION ACT: Incentives </vt:lpstr>
      <vt:lpstr>INFLATION REDUCTION ACT: Incentives </vt:lpstr>
      <vt:lpstr>INFLATION REDUCTION ACT: Incentives </vt:lpstr>
      <vt:lpstr>INFLATION REDUCTION ACT: Incentives </vt:lpstr>
      <vt:lpstr>INFLATION REDUCTION ACT: Incentives </vt:lpstr>
      <vt:lpstr>Q &amp; A </vt:lpstr>
    </vt:vector>
  </TitlesOfParts>
  <Company>Illinois Housing Development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Green</dc:creator>
  <cp:lastModifiedBy>Evonite Smith</cp:lastModifiedBy>
  <cp:revision>77</cp:revision>
  <cp:lastPrinted>2023-07-24T17:48:26Z</cp:lastPrinted>
  <dcterms:created xsi:type="dcterms:W3CDTF">2020-09-22T17:55:41Z</dcterms:created>
  <dcterms:modified xsi:type="dcterms:W3CDTF">2023-08-15T21:31:34Z</dcterms:modified>
</cp:coreProperties>
</file>