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74" r:id="rId5"/>
  </p:sldMasterIdLst>
  <p:notesMasterIdLst>
    <p:notesMasterId r:id="rId27"/>
  </p:notesMasterIdLst>
  <p:sldIdLst>
    <p:sldId id="273" r:id="rId6"/>
    <p:sldId id="415" r:id="rId7"/>
    <p:sldId id="356" r:id="rId8"/>
    <p:sldId id="398" r:id="rId9"/>
    <p:sldId id="403" r:id="rId10"/>
    <p:sldId id="399" r:id="rId11"/>
    <p:sldId id="400" r:id="rId12"/>
    <p:sldId id="401" r:id="rId13"/>
    <p:sldId id="402" r:id="rId14"/>
    <p:sldId id="406" r:id="rId15"/>
    <p:sldId id="416" r:id="rId16"/>
    <p:sldId id="286" r:id="rId17"/>
    <p:sldId id="376" r:id="rId18"/>
    <p:sldId id="404" r:id="rId19"/>
    <p:sldId id="378" r:id="rId20"/>
    <p:sldId id="325" r:id="rId21"/>
    <p:sldId id="276" r:id="rId22"/>
    <p:sldId id="360" r:id="rId23"/>
    <p:sldId id="418" r:id="rId24"/>
    <p:sldId id="419" r:id="rId25"/>
    <p:sldId id="41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, Jennifer" initials="MJ" lastIdx="96" clrIdx="0">
    <p:extLst>
      <p:ext uri="{19B8F6BF-5375-455C-9EA6-DF929625EA0E}">
        <p15:presenceInfo xmlns:p15="http://schemas.microsoft.com/office/powerpoint/2012/main" userId="S::Q157471@ameren.com::0f311503-b037-450c-97cf-142637826673" providerId="AD"/>
      </p:ext>
    </p:extLst>
  </p:cmAuthor>
  <p:cmAuthor id="2" name="Melissa Calloway" initials="MC" lastIdx="70" clrIdx="1">
    <p:extLst>
      <p:ext uri="{19B8F6BF-5375-455C-9EA6-DF929625EA0E}">
        <p15:presenceInfo xmlns:p15="http://schemas.microsoft.com/office/powerpoint/2012/main" userId="S::mcalloway@cmcenergy.com::5f41f956-321a-460d-83f4-3bce6250a24a" providerId="AD"/>
      </p:ext>
    </p:extLst>
  </p:cmAuthor>
  <p:cmAuthor id="3" name="Ron Siddle" initials="RS" lastIdx="16" clrIdx="2">
    <p:extLst>
      <p:ext uri="{19B8F6BF-5375-455C-9EA6-DF929625EA0E}">
        <p15:presenceInfo xmlns:p15="http://schemas.microsoft.com/office/powerpoint/2012/main" userId="S::rsiddle@cmcenergy.com::40634df4-24ef-4bba-9f3f-d94db5b60c15" providerId="AD"/>
      </p:ext>
    </p:extLst>
  </p:cmAuthor>
  <p:cmAuthor id="4" name="Audo, Mallory" initials="AM" lastIdx="3" clrIdx="3">
    <p:extLst>
      <p:ext uri="{19B8F6BF-5375-455C-9EA6-DF929625EA0E}">
        <p15:presenceInfo xmlns:p15="http://schemas.microsoft.com/office/powerpoint/2012/main" userId="S::q149340@ameren.com::539790e8-83de-4af4-8a67-56fc09e0b820" providerId="AD"/>
      </p:ext>
    </p:extLst>
  </p:cmAuthor>
  <p:cmAuthor id="5" name="Fields, Adam" initials="FA" lastIdx="53" clrIdx="4">
    <p:extLst>
      <p:ext uri="{19B8F6BF-5375-455C-9EA6-DF929625EA0E}">
        <p15:presenceInfo xmlns:p15="http://schemas.microsoft.com/office/powerpoint/2012/main" userId="S::q122073@ameren.com::4167d8fc-2348-4b31-8f3b-ce2ebcfabd20" providerId="AD"/>
      </p:ext>
    </p:extLst>
  </p:cmAuthor>
  <p:cmAuthor id="6" name="George, Jenny L" initials="GL" lastIdx="23" clrIdx="5">
    <p:extLst>
      <p:ext uri="{19B8F6BF-5375-455C-9EA6-DF929625EA0E}">
        <p15:presenceInfo xmlns:p15="http://schemas.microsoft.com/office/powerpoint/2012/main" userId="S::e103920@ameren.com::f67c300f-612a-4fc4-9e37-45135aa13d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F34"/>
    <a:srgbClr val="FFFFFF"/>
    <a:srgbClr val="E3E3E3"/>
    <a:srgbClr val="FFF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E1A04-6BF2-4299-B8BB-F9E22BE99D2F}" v="2" dt="2022-04-01T15:48:19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F4E17-C6A0-4DC8-B11E-D988B2BC56A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F4A94-397B-4466-9C99-C2BFA59EA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2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Jen will speak to this – at the heart of Energy Efficiency Benefits….. One by one each of the hexagons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F4A94-397B-4466-9C99-C2BFA59EA9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we recognize that marketability may not be as important in Public Housing,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F4A94-397B-4466-9C99-C2BFA59EA9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7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Describe what a mixed use building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F4A94-397B-4466-9C99-C2BFA59EA9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87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alibri"/>
                <a:ea typeface="+mn-lt"/>
                <a:cs typeface="Calibri"/>
              </a:rPr>
              <a:t>The home efficiency income qualified initiative provides energy efficient upgrades to  Single family homes with a household income of up to 300% of Federal Poverty Level or 80% of Area Median Income (AMI).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F4A94-397B-4466-9C99-C2BFA59EA9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53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a customer is determined eligible a free home energy assessment audit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F4A94-397B-4466-9C99-C2BFA59EA9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2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44779-D1A8-44E7-BDBF-EDC166377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BEF63-BFB2-4E62-81D1-9740FD8F3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0D1BF-22A8-42D7-8FCF-DBAF6AD1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647A-EACF-4294-AE93-3D1E1B46C4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96DE-82E9-47DF-99EB-E293487D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417A2-AB74-4B95-B721-FD174DFA1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07E-C648-46EC-87A9-447B94E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4887D-5713-41BE-8099-9297DB8F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923EB-79FB-43C0-8E06-7F6CE4497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3D63D-623A-4449-A88F-60843431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647A-EACF-4294-AE93-3D1E1B46C4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403D8-2EEE-4F2D-BADF-7ECB52A5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5FB98-D6B4-4E2A-80D6-B03E27BA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07E-C648-46EC-87A9-447B94E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2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79D53F-4E53-40DF-8F5E-A335D2D50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F9CB3-BBC4-4A02-8014-9DBDE70B5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08A9-24E7-4442-991C-3C86A803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647A-EACF-4294-AE93-3D1E1B46C4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30C40-74A3-4F78-858A-4B4680E5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65A58-9A2C-4F88-B298-28554E3B3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07E-C648-46EC-87A9-447B94E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49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06400" y="1377696"/>
            <a:ext cx="6891867" cy="3456771"/>
          </a:xfrm>
          <a:prstGeom prst="rect">
            <a:avLst/>
          </a:prstGeom>
        </p:spPr>
        <p:txBody>
          <a:bodyPr vert="horz"/>
          <a:lstStyle>
            <a:lvl1pPr marL="228594" marR="0" indent="-228594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6CB5"/>
              </a:buClr>
              <a:buSzTx/>
              <a:buFont typeface="Arial" panose="020B0604020202020204" pitchFamily="34" charset="0"/>
              <a:buChar char="•"/>
              <a:tabLst/>
              <a:defRPr sz="2133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28594" marR="0" lvl="0" indent="-228594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6C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594" marR="0" lvl="0" indent="-228594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6C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pic>
        <p:nvPicPr>
          <p:cNvPr id="13" name="Picture 12" descr="Ameren_4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13" y="238518"/>
            <a:ext cx="1115720" cy="430348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06400" y="256033"/>
            <a:ext cx="5689600" cy="543983"/>
          </a:xfrm>
          <a:prstGeom prst="rect">
            <a:avLst/>
          </a:prstGeom>
        </p:spPr>
        <p:txBody>
          <a:bodyPr anchor="ctr"/>
          <a:lstStyle>
            <a:lvl1pPr algn="l">
              <a:defRPr sz="2667" b="1">
                <a:solidFill>
                  <a:srgbClr val="55555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06401" y="716280"/>
            <a:ext cx="5718216" cy="4318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67" b="1">
                <a:solidFill>
                  <a:srgbClr val="1B6CB5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60E8E2-8549-7646-A7EA-DFA0CE959E45}"/>
              </a:ext>
            </a:extLst>
          </p:cNvPr>
          <p:cNvGrpSpPr/>
          <p:nvPr userDrawn="1"/>
        </p:nvGrpSpPr>
        <p:grpSpPr>
          <a:xfrm>
            <a:off x="0" y="6138682"/>
            <a:ext cx="12228600" cy="744369"/>
            <a:chOff x="0" y="4417210"/>
            <a:chExt cx="9171450" cy="55827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A6B3648-3C4D-0846-AA82-C3EEA2E7C7C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73910" b="6601"/>
            <a:stretch/>
          </p:blipFill>
          <p:spPr>
            <a:xfrm>
              <a:off x="4772" y="4417210"/>
              <a:ext cx="9166678" cy="558277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A483E7-46AC-B74B-8F19-5C26FE4C24BE}"/>
                </a:ext>
              </a:extLst>
            </p:cNvPr>
            <p:cNvSpPr/>
            <p:nvPr userDrawn="1"/>
          </p:nvSpPr>
          <p:spPr>
            <a:xfrm>
              <a:off x="0" y="4780355"/>
              <a:ext cx="9144000" cy="195132"/>
            </a:xfrm>
            <a:prstGeom prst="rect">
              <a:avLst/>
            </a:prstGeom>
            <a:solidFill>
              <a:srgbClr val="63AF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3C62219-2537-104B-9A56-BE70521E0FCC}"/>
              </a:ext>
            </a:extLst>
          </p:cNvPr>
          <p:cNvSpPr txBox="1">
            <a:spLocks/>
          </p:cNvSpPr>
          <p:nvPr userDrawn="1"/>
        </p:nvSpPr>
        <p:spPr>
          <a:xfrm>
            <a:off x="11616267" y="6620933"/>
            <a:ext cx="584200" cy="2370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5A92CE-986F-7D4E-8205-EC373F8C631F}" type="slidenum">
              <a:rPr lang="en-US" sz="1200" smtClean="0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86410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06400" y="1377696"/>
            <a:ext cx="2709333" cy="1270000"/>
          </a:xfrm>
          <a:prstGeom prst="rect">
            <a:avLst/>
          </a:prstGeom>
        </p:spPr>
        <p:txBody>
          <a:bodyPr vert="horz"/>
          <a:lstStyle>
            <a:lvl1pPr marL="228594" marR="0" indent="-228594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6CB5"/>
              </a:buClr>
              <a:buSzTx/>
              <a:buFont typeface="Arial" panose="020B0604020202020204" pitchFamily="34" charset="0"/>
              <a:buChar char="•"/>
              <a:tabLst/>
              <a:defRPr sz="1333">
                <a:solidFill>
                  <a:srgbClr val="555555"/>
                </a:solidFill>
              </a:defRPr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28594" marR="0" lvl="0" indent="-228594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6C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594" marR="0" lvl="0" indent="-228594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6C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/>
          </p:nvPr>
        </p:nvSpPr>
        <p:spPr>
          <a:xfrm>
            <a:off x="3287890" y="1377696"/>
            <a:ext cx="2709333" cy="1270000"/>
          </a:xfrm>
          <a:prstGeom prst="rect">
            <a:avLst/>
          </a:prstGeom>
        </p:spPr>
        <p:txBody>
          <a:bodyPr vert="horz"/>
          <a:lstStyle>
            <a:lvl1pPr marL="228594" marR="0" indent="-228594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6CB5"/>
              </a:buClr>
              <a:buSzTx/>
              <a:buFont typeface="Arial" panose="020B0604020202020204" pitchFamily="34" charset="0"/>
              <a:buChar char="•"/>
              <a:tabLst/>
              <a:defRPr sz="1333">
                <a:solidFill>
                  <a:srgbClr val="555555"/>
                </a:solidFill>
              </a:defRPr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28594" marR="0" lvl="0" indent="-228594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6C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594" marR="0" lvl="0" indent="-228594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6C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6169379" y="1377696"/>
            <a:ext cx="2709333" cy="1270000"/>
          </a:xfrm>
          <a:prstGeom prst="rect">
            <a:avLst/>
          </a:prstGeom>
        </p:spPr>
        <p:txBody>
          <a:bodyPr vert="horz"/>
          <a:lstStyle>
            <a:lvl1pPr marL="228594" marR="0" indent="-228594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6CB5"/>
              </a:buClr>
              <a:buSzTx/>
              <a:buFont typeface="Arial" panose="020B0604020202020204" pitchFamily="34" charset="0"/>
              <a:buChar char="•"/>
              <a:tabLst/>
              <a:defRPr sz="1333">
                <a:solidFill>
                  <a:srgbClr val="555555"/>
                </a:solidFill>
              </a:defRPr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28594" marR="0" lvl="0" indent="-228594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6C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594" marR="0" lvl="0" indent="-228594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6C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6"/>
          </p:nvPr>
        </p:nvSpPr>
        <p:spPr>
          <a:xfrm>
            <a:off x="9050867" y="1377696"/>
            <a:ext cx="2709333" cy="1270000"/>
          </a:xfrm>
          <a:prstGeom prst="rect">
            <a:avLst/>
          </a:prstGeom>
        </p:spPr>
        <p:txBody>
          <a:bodyPr vert="horz"/>
          <a:lstStyle>
            <a:lvl1pPr marL="228594" marR="0" indent="-228594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6CB5"/>
              </a:buClr>
              <a:buSzTx/>
              <a:buFont typeface="Arial" panose="020B0604020202020204" pitchFamily="34" charset="0"/>
              <a:buChar char="•"/>
              <a:tabLst/>
              <a:defRPr sz="1333">
                <a:solidFill>
                  <a:srgbClr val="555555"/>
                </a:solidFill>
              </a:defRPr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28594" marR="0" lvl="0" indent="-228594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6C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594" marR="0" lvl="0" indent="-228594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6C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616267" y="6510867"/>
            <a:ext cx="584200" cy="2370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5A92CE-986F-7D4E-8205-EC373F8C631F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06400" y="256033"/>
            <a:ext cx="5689600" cy="543983"/>
          </a:xfrm>
          <a:prstGeom prst="rect">
            <a:avLst/>
          </a:prstGeom>
        </p:spPr>
        <p:txBody>
          <a:bodyPr anchor="ctr"/>
          <a:lstStyle>
            <a:lvl1pPr algn="l">
              <a:defRPr sz="2667" b="1">
                <a:solidFill>
                  <a:srgbClr val="55555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06401" y="716280"/>
            <a:ext cx="5718216" cy="4318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67" b="1">
                <a:solidFill>
                  <a:srgbClr val="1B6CB5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FDE79E-F3CC-7046-93F1-F653BC192238}"/>
              </a:ext>
            </a:extLst>
          </p:cNvPr>
          <p:cNvGrpSpPr/>
          <p:nvPr userDrawn="1"/>
        </p:nvGrpSpPr>
        <p:grpSpPr>
          <a:xfrm>
            <a:off x="0" y="6138682"/>
            <a:ext cx="12228600" cy="744369"/>
            <a:chOff x="0" y="4417210"/>
            <a:chExt cx="9171450" cy="55827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AF28088-01F6-BB4A-9B12-D7A935D14B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73910" b="6601"/>
            <a:stretch/>
          </p:blipFill>
          <p:spPr>
            <a:xfrm>
              <a:off x="4772" y="4417210"/>
              <a:ext cx="9166678" cy="558277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34F2446-532D-9641-A139-3718E6FB4C21}"/>
                </a:ext>
              </a:extLst>
            </p:cNvPr>
            <p:cNvSpPr/>
            <p:nvPr userDrawn="1"/>
          </p:nvSpPr>
          <p:spPr>
            <a:xfrm>
              <a:off x="0" y="4780355"/>
              <a:ext cx="9144000" cy="195132"/>
            </a:xfrm>
            <a:prstGeom prst="rect">
              <a:avLst/>
            </a:prstGeom>
            <a:solidFill>
              <a:srgbClr val="63AF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D6FEB9DA-BC2D-7D4E-A4C0-AACE252F67F5}"/>
              </a:ext>
            </a:extLst>
          </p:cNvPr>
          <p:cNvSpPr txBox="1">
            <a:spLocks/>
          </p:cNvSpPr>
          <p:nvPr userDrawn="1"/>
        </p:nvSpPr>
        <p:spPr>
          <a:xfrm>
            <a:off x="11616267" y="6620933"/>
            <a:ext cx="584200" cy="2370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5A92CE-986F-7D4E-8205-EC373F8C631F}" type="slidenum">
              <a:rPr lang="en-US" sz="1200" smtClean="0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12524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1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68F0C7-AB6C-B242-98C9-CBC4F145EA3D}"/>
              </a:ext>
            </a:extLst>
          </p:cNvPr>
          <p:cNvGrpSpPr/>
          <p:nvPr userDrawn="1"/>
        </p:nvGrpSpPr>
        <p:grpSpPr>
          <a:xfrm>
            <a:off x="0" y="6138682"/>
            <a:ext cx="12228600" cy="744369"/>
            <a:chOff x="0" y="4417210"/>
            <a:chExt cx="9171450" cy="5582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A4D6A3-BE0A-D74E-A2F2-760BFFD632C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73910" b="6601"/>
            <a:stretch/>
          </p:blipFill>
          <p:spPr>
            <a:xfrm>
              <a:off x="4772" y="4417210"/>
              <a:ext cx="9166678" cy="55827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6513A1-E959-6744-BE4E-2142AEB2AC23}"/>
                </a:ext>
              </a:extLst>
            </p:cNvPr>
            <p:cNvSpPr/>
            <p:nvPr userDrawn="1"/>
          </p:nvSpPr>
          <p:spPr>
            <a:xfrm>
              <a:off x="0" y="4780355"/>
              <a:ext cx="9144000" cy="195132"/>
            </a:xfrm>
            <a:prstGeom prst="rect">
              <a:avLst/>
            </a:prstGeom>
            <a:solidFill>
              <a:srgbClr val="63AF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256033"/>
            <a:ext cx="5689600" cy="543983"/>
          </a:xfrm>
          <a:prstGeom prst="rect">
            <a:avLst/>
          </a:prstGeom>
        </p:spPr>
        <p:txBody>
          <a:bodyPr anchor="ctr"/>
          <a:lstStyle>
            <a:lvl1pPr algn="l">
              <a:defRPr sz="2667" b="1">
                <a:solidFill>
                  <a:srgbClr val="55555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06400" y="1377696"/>
            <a:ext cx="11310112" cy="1865715"/>
          </a:xfrm>
          <a:prstGeom prst="rect">
            <a:avLst/>
          </a:prstGeom>
        </p:spPr>
        <p:txBody>
          <a:bodyPr vert="horz"/>
          <a:lstStyle>
            <a:lvl1pPr marL="228594" marR="0" indent="-228594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6CB5"/>
              </a:buClr>
              <a:buSzTx/>
              <a:buFont typeface="Arial" panose="020B0604020202020204" pitchFamily="34" charset="0"/>
              <a:buChar char="•"/>
              <a:tabLst/>
              <a:defRPr sz="2133">
                <a:solidFill>
                  <a:srgbClr val="555555"/>
                </a:solidFill>
              </a:defRPr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28594" marR="0" lvl="0" indent="-228594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6C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594" marR="0" lvl="0" indent="-228594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6C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616267" y="6620933"/>
            <a:ext cx="584200" cy="2370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5A92CE-986F-7D4E-8205-EC373F8C631F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06401" y="716280"/>
            <a:ext cx="5718216" cy="4318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67" b="1">
                <a:solidFill>
                  <a:srgbClr val="1B6CB5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4736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06400" y="1377696"/>
            <a:ext cx="6891867" cy="3456771"/>
          </a:xfrm>
          <a:prstGeom prst="rect">
            <a:avLst/>
          </a:prstGeom>
        </p:spPr>
        <p:txBody>
          <a:bodyPr vert="horz"/>
          <a:lstStyle>
            <a:lvl1pPr marL="228594" marR="0" indent="-228594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6CB5"/>
              </a:buClr>
              <a:buSzTx/>
              <a:buFont typeface="Arial" panose="020B0604020202020204" pitchFamily="34" charset="0"/>
              <a:buChar char="•"/>
              <a:tabLst/>
              <a:defRPr sz="2133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28594" marR="0" lvl="0" indent="-228594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6C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594" marR="0" lvl="0" indent="-228594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6C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pic>
        <p:nvPicPr>
          <p:cNvPr id="13" name="Picture 12" descr="Ameren_4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13" y="238518"/>
            <a:ext cx="1115720" cy="430348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06400" y="256033"/>
            <a:ext cx="5689600" cy="543983"/>
          </a:xfrm>
          <a:prstGeom prst="rect">
            <a:avLst/>
          </a:prstGeom>
        </p:spPr>
        <p:txBody>
          <a:bodyPr anchor="ctr"/>
          <a:lstStyle>
            <a:lvl1pPr algn="l">
              <a:defRPr sz="2667" b="1">
                <a:solidFill>
                  <a:srgbClr val="55555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06401" y="716280"/>
            <a:ext cx="5718216" cy="4318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67" b="1">
                <a:solidFill>
                  <a:srgbClr val="1B6CB5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60E8E2-8549-7646-A7EA-DFA0CE959E45}"/>
              </a:ext>
            </a:extLst>
          </p:cNvPr>
          <p:cNvGrpSpPr/>
          <p:nvPr userDrawn="1"/>
        </p:nvGrpSpPr>
        <p:grpSpPr>
          <a:xfrm>
            <a:off x="0" y="6138682"/>
            <a:ext cx="12228600" cy="744369"/>
            <a:chOff x="0" y="4417210"/>
            <a:chExt cx="9171450" cy="55827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A6B3648-3C4D-0846-AA82-C3EEA2E7C7C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73910" b="6601"/>
            <a:stretch/>
          </p:blipFill>
          <p:spPr>
            <a:xfrm>
              <a:off x="4772" y="4417210"/>
              <a:ext cx="9166678" cy="558277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A483E7-46AC-B74B-8F19-5C26FE4C24BE}"/>
                </a:ext>
              </a:extLst>
            </p:cNvPr>
            <p:cNvSpPr/>
            <p:nvPr userDrawn="1"/>
          </p:nvSpPr>
          <p:spPr>
            <a:xfrm>
              <a:off x="0" y="4780355"/>
              <a:ext cx="9144000" cy="195132"/>
            </a:xfrm>
            <a:prstGeom prst="rect">
              <a:avLst/>
            </a:prstGeom>
            <a:solidFill>
              <a:srgbClr val="63AF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3C62219-2537-104B-9A56-BE70521E0FCC}"/>
              </a:ext>
            </a:extLst>
          </p:cNvPr>
          <p:cNvSpPr txBox="1">
            <a:spLocks/>
          </p:cNvSpPr>
          <p:nvPr userDrawn="1"/>
        </p:nvSpPr>
        <p:spPr>
          <a:xfrm>
            <a:off x="11616267" y="6620933"/>
            <a:ext cx="584200" cy="2370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5A92CE-986F-7D4E-8205-EC373F8C631F}" type="slidenum">
              <a:rPr lang="en-US" sz="1200" smtClean="0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0896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FD3D1-3E24-48A7-A88E-7BEFE928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647A-EACF-4294-AE93-3D1E1B46C4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3BC9D7-B44D-4B28-8D6E-D5C19C8C2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335E5-8A6F-4AF0-810A-0DBF519B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07E-C648-46EC-87A9-447B94E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0060-EBA5-472B-BB6E-68C1809B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9FFAD-C471-4E3B-890C-315FD5A26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4C75-F84D-4575-A5BF-59E1FB625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647A-EACF-4294-AE93-3D1E1B46C4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CA839-9682-44E8-84E6-EF7E13DDC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15273-D9C5-4ECC-B47C-C8CB18C6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07E-C648-46EC-87A9-447B94E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4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DBD97-7736-4430-A85A-01FEBAB0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37390-C220-4262-9F6A-D54F97F90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73641-7A65-423D-90DD-541956D27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647A-EACF-4294-AE93-3D1E1B46C4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F09E1-7662-4D8E-911D-E7FE58B3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D5F0F-8B5D-4503-BD61-DCFFBA91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07E-C648-46EC-87A9-447B94E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8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9A48-CB3F-46AB-9F3A-9905E035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E3A25-61EC-43E3-B270-BB6C440AF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D5886-1A62-4FF6-8D07-9FD24D587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14D31-DAD4-4A53-A354-A0230998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647A-EACF-4294-AE93-3D1E1B46C4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1BF72-DDA4-48BD-9A06-A66173DC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2BAAF-720C-47B7-9546-6669838F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07E-C648-46EC-87A9-447B94E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2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0FBE-FD7E-415D-8FEF-A099B57D3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0289A-05FA-49F9-B5A3-B0863DF8F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EBFDE-A0F9-4F83-B056-B5CD9A61B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CBCDC-D8CE-41C8-BC91-FB20308E2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7C5F5-DFB7-4168-AA70-27611FA05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FCF98-7A03-4AFF-97B2-4362C67C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647A-EACF-4294-AE93-3D1E1B46C4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E1EF2-BCE0-4440-93D4-EB6D4CA9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6B84FC-2E7B-4DAB-9874-6896F6AE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07E-C648-46EC-87A9-447B94E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7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305E7-9CBF-4EBF-912C-9CC2692D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F2B0B-693F-4CE1-8792-FCA29E48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647A-EACF-4294-AE93-3D1E1B46C4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DEE9D-4AE3-4BE3-B623-4828CBA45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3FF44-5EA4-475B-B71E-B839E018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07E-C648-46EC-87A9-447B94E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0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FD3D1-3E24-48A7-A88E-7BEFE928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647A-EACF-4294-AE93-3D1E1B46C4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3BC9D7-B44D-4B28-8D6E-D5C19C8C2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335E5-8A6F-4AF0-810A-0DBF519B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07E-C648-46EC-87A9-447B94E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1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82F5A-1E05-459D-9DE9-D2B3ED50F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1F544-63B0-46DC-ADEB-99ABBE2DA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85EAE-B6C6-45D4-B73F-7C6CAE6C3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7A547-71F4-4F28-A1BE-FBB9EEB6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647A-EACF-4294-AE93-3D1E1B46C4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70A81-40AF-4FF6-853A-25B7EA7C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6370D-9FB2-45E8-8EE9-78C2F1E8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07E-C648-46EC-87A9-447B94E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3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8694F-2E9F-4166-B353-72468EC0F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9869B3-0DAA-49CB-80D1-A5A9B5719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7F348-D090-42ED-BB03-FFD3C13F2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74750-1C74-4CD9-855B-CB30977A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647A-EACF-4294-AE93-3D1E1B46C4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34A33-1931-4D4E-87C9-50A3701F9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59BE4-9F01-496E-B528-29786A74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307E-C648-46EC-87A9-447B94E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4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26877-8CB6-4CB5-829E-56957F21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E3BD6-5AD5-43E3-A3FA-2E5F2E62F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956E1-C5F8-4D7A-86B5-6E1DE884F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6647A-EACF-4294-AE93-3D1E1B46C4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48F87-F833-433A-B9DB-D46FA1C53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8A6CC-3A6E-4886-9604-593300F0B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307E-C648-46EC-87A9-447B94E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EA24B-CB43-654B-A07F-82D3D91118D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88413" y="238518"/>
            <a:ext cx="1115720" cy="57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9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5" r:id="rId2"/>
    <p:sldLayoutId id="2147483782" r:id="rId3"/>
    <p:sldLayoutId id="214748378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ergy.gov/sites/prod/files/2016/12/f34/Home%20Rx%20The%20Health%20Benefits%20of%20Home%20Performance%20-%20A%20Review%20of%20the%20Current%20Evidence.pdf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sky, outdoor, road&#10;&#10;Description automatically generated">
            <a:extLst>
              <a:ext uri="{FF2B5EF4-FFF2-40B4-BE49-F238E27FC236}">
                <a16:creationId xmlns:a16="http://schemas.microsoft.com/office/drawing/2014/main" id="{035629AD-8069-4FA5-A4DF-53D21DAE09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89806A2-F78E-41A9-BF5A-0D0FDB6543EF}"/>
              </a:ext>
            </a:extLst>
          </p:cNvPr>
          <p:cNvSpPr txBox="1">
            <a:spLocks/>
          </p:cNvSpPr>
          <p:nvPr/>
        </p:nvSpPr>
        <p:spPr>
          <a:xfrm>
            <a:off x="1530417" y="2512194"/>
            <a:ext cx="9144000" cy="1551934"/>
          </a:xfrm>
          <a:prstGeom prst="rect">
            <a:avLst/>
          </a:prstGeom>
          <a:solidFill>
            <a:srgbClr val="7F7F7F">
              <a:alpha val="65098"/>
            </a:srgbClr>
          </a:solidFill>
          <a:ln w="5715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b="1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Have the Power to Save: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Partnering with Your Utility to Lower Energy Costs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46907EC-61E6-4961-BCF0-C39CE6044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103" y="165525"/>
            <a:ext cx="1316853" cy="67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26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ight bulb on green grass">
            <a:extLst>
              <a:ext uri="{FF2B5EF4-FFF2-40B4-BE49-F238E27FC236}">
                <a16:creationId xmlns:a16="http://schemas.microsoft.com/office/drawing/2014/main" id="{50DD67D7-6680-46F4-BBB0-E6FCCBE89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9" b="1402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0BFA94-5D14-4E24-9EBC-134D586F32A9}"/>
              </a:ext>
            </a:extLst>
          </p:cNvPr>
          <p:cNvSpPr txBox="1">
            <a:spLocks/>
          </p:cNvSpPr>
          <p:nvPr/>
        </p:nvSpPr>
        <p:spPr>
          <a:xfrm>
            <a:off x="1878676" y="2512194"/>
            <a:ext cx="8941724" cy="1551934"/>
          </a:xfrm>
          <a:prstGeom prst="rect">
            <a:avLst/>
          </a:prstGeom>
          <a:solidFill>
            <a:srgbClr val="7F7F7F">
              <a:alpha val="65098"/>
            </a:srgbClr>
          </a:solidFill>
          <a:ln w="5715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b="1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Healthy Buildings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C4F54D-FF74-41CC-B1C0-7C86BB727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103" y="165525"/>
            <a:ext cx="1316853" cy="67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6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6B0A7D-88A7-4FBC-91AC-27B569B7B30A}"/>
              </a:ext>
            </a:extLst>
          </p:cNvPr>
          <p:cNvSpPr txBox="1"/>
          <p:nvPr/>
        </p:nvSpPr>
        <p:spPr>
          <a:xfrm>
            <a:off x="352424" y="1028343"/>
            <a:ext cx="11197892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en-US" dirty="0"/>
              <a:t>Health-related outcomes after energy efficiency upgrades include:</a:t>
            </a:r>
            <a:br>
              <a:rPr lang="en-US" dirty="0"/>
            </a:br>
            <a:endParaRPr lang="en-US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Improved general health.</a:t>
            </a:r>
            <a:br>
              <a:rPr lang="en-US" dirty="0"/>
            </a:br>
            <a:endParaRPr lang="en-US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Reductions in some asthma symptoms.</a:t>
            </a:r>
            <a:br>
              <a:rPr lang="en-US" dirty="0"/>
            </a:br>
            <a:endParaRPr lang="en-US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Fewer cases of hypertension and upper respiratory risks.</a:t>
            </a:r>
            <a:br>
              <a:rPr lang="en-US" dirty="0"/>
            </a:br>
            <a:endParaRPr lang="en-US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Enhanced energy efficiency upgrades have been shown to reduce indoor air contaminants linked to chronic illnesses, control environmental contaminants (dust mites, mold/moisture) that can trigger respiratory symptoms and improve symptoms of asthma and other respiratory health conditions.</a:t>
            </a:r>
            <a:br>
              <a:rPr lang="en-US" dirty="0"/>
            </a:br>
            <a:endParaRPr lang="en-US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Studies have also found reductions in other indoor air pollutants and reported improvements in blood pressure and fatigue.</a:t>
            </a:r>
            <a:br>
              <a:rPr lang="en-US" dirty="0"/>
            </a:br>
            <a:endParaRPr lang="en-US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Reduction in healthcare costs among U.S. residents.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F5E63-5CD2-4513-92F3-CD2807B6D5E6}"/>
              </a:ext>
            </a:extLst>
          </p:cNvPr>
          <p:cNvSpPr txBox="1"/>
          <p:nvPr/>
        </p:nvSpPr>
        <p:spPr>
          <a:xfrm>
            <a:off x="9610725" y="5907707"/>
            <a:ext cx="2581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/>
              <a:t>Source: </a:t>
            </a:r>
            <a:r>
              <a:rPr lang="en-US" sz="1100">
                <a:hlinkClick r:id="rId2"/>
              </a:rPr>
              <a:t>US Department of Energy</a:t>
            </a:r>
            <a:endParaRPr lang="en-US" sz="11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7638FF-E1BC-47FB-9A3C-824AF74FAA59}"/>
              </a:ext>
            </a:extLst>
          </p:cNvPr>
          <p:cNvSpPr txBox="1"/>
          <p:nvPr/>
        </p:nvSpPr>
        <p:spPr>
          <a:xfrm>
            <a:off x="352424" y="249347"/>
            <a:ext cx="769620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rgbClr val="63AF34"/>
                </a:solidFill>
                <a:latin typeface="+mj-lt"/>
              </a:rPr>
              <a:t>Why Should We Create Healthier Buildings?</a:t>
            </a:r>
          </a:p>
        </p:txBody>
      </p:sp>
    </p:spTree>
    <p:extLst>
      <p:ext uri="{BB962C8B-B14F-4D97-AF65-F5344CB8AC3E}">
        <p14:creationId xmlns:p14="http://schemas.microsoft.com/office/powerpoint/2010/main" val="104739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DC644790-2FA9-499B-936B-5C69A9AE94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4" b="14684"/>
          <a:stretch/>
        </p:blipFill>
        <p:spPr>
          <a:xfrm>
            <a:off x="2715847" y="1195523"/>
            <a:ext cx="6760306" cy="446695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4D36B1-962C-4FB9-9FDD-7AA0F7738AF5}"/>
              </a:ext>
            </a:extLst>
          </p:cNvPr>
          <p:cNvSpPr txBox="1"/>
          <p:nvPr/>
        </p:nvSpPr>
        <p:spPr>
          <a:xfrm>
            <a:off x="9713056" y="5912434"/>
            <a:ext cx="2478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/>
              <a:t>Source: Energy.gov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D83416A-4DE4-4089-B678-B97D1C0CE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" y="256033"/>
            <a:ext cx="9306656" cy="543983"/>
          </a:xfrm>
        </p:spPr>
        <p:txBody>
          <a:bodyPr/>
          <a:lstStyle/>
          <a:p>
            <a:r>
              <a:rPr lang="en-US" sz="2400" dirty="0">
                <a:solidFill>
                  <a:srgbClr val="63AF34"/>
                </a:solidFill>
              </a:rPr>
              <a:t>Do Your Tenants Complain About Drafts Inside Their Home? </a:t>
            </a:r>
          </a:p>
        </p:txBody>
      </p:sp>
    </p:spTree>
    <p:extLst>
      <p:ext uri="{BB962C8B-B14F-4D97-AF65-F5344CB8AC3E}">
        <p14:creationId xmlns:p14="http://schemas.microsoft.com/office/powerpoint/2010/main" val="36339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 bulb on green grass">
            <a:extLst>
              <a:ext uri="{FF2B5EF4-FFF2-40B4-BE49-F238E27FC236}">
                <a16:creationId xmlns:a16="http://schemas.microsoft.com/office/drawing/2014/main" id="{76682098-B441-4255-A8C3-CEF7FFFBD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2" b="12459"/>
          <a:stretch/>
        </p:blipFill>
        <p:spPr>
          <a:xfrm>
            <a:off x="-3048" y="0"/>
            <a:ext cx="12191999" cy="685799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F611AC7-26C7-4143-970C-26E6089B2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103" y="165525"/>
            <a:ext cx="1316853" cy="67440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1E9129B-79AF-4AEE-9EAB-587999AC10E8}"/>
              </a:ext>
            </a:extLst>
          </p:cNvPr>
          <p:cNvSpPr txBox="1">
            <a:spLocks/>
          </p:cNvSpPr>
          <p:nvPr/>
        </p:nvSpPr>
        <p:spPr>
          <a:xfrm>
            <a:off x="1878676" y="2512194"/>
            <a:ext cx="8941724" cy="1551934"/>
          </a:xfrm>
          <a:prstGeom prst="rect">
            <a:avLst/>
          </a:prstGeom>
          <a:solidFill>
            <a:srgbClr val="7F7F7F">
              <a:alpha val="65098"/>
            </a:srgbClr>
          </a:solidFill>
          <a:ln w="5715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b="1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a One Stop Shop</a:t>
            </a:r>
            <a:br>
              <a:rPr lang="en-US" sz="3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 Assessment?</a:t>
            </a:r>
          </a:p>
        </p:txBody>
      </p:sp>
    </p:spTree>
    <p:extLst>
      <p:ext uri="{BB962C8B-B14F-4D97-AF65-F5344CB8AC3E}">
        <p14:creationId xmlns:p14="http://schemas.microsoft.com/office/powerpoint/2010/main" val="203534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63854D-3EEA-4BBC-BA80-4BF5996528A6}"/>
              </a:ext>
            </a:extLst>
          </p:cNvPr>
          <p:cNvSpPr txBox="1"/>
          <p:nvPr/>
        </p:nvSpPr>
        <p:spPr>
          <a:xfrm>
            <a:off x="741661" y="1426430"/>
            <a:ext cx="101544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Whole property approach.</a:t>
            </a:r>
            <a:br>
              <a:rPr lang="en-US" dirty="0"/>
            </a:br>
            <a:endParaRPr lang="en-US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Buildings: look for ways to reduce heat/cooling load and loss.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Attic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Windows and doors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Equipment</a:t>
            </a:r>
          </a:p>
          <a:p>
            <a:pPr lvl="1">
              <a:buClr>
                <a:schemeClr val="accent1"/>
              </a:buClr>
            </a:pPr>
            <a:endParaRPr lang="en-US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Tenant units: identify ways to improve unit health, comfort and efficiency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Common areas: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Hallways, stairwells and common spaces.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Parking lot, streetlights and exterior lighting.</a:t>
            </a:r>
            <a:endParaRPr lang="en-US" sz="3200" dirty="0">
              <a:latin typeface="Univers Condensed Light" panose="020B0306020202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6CB430-27C8-4C6B-8E3B-FB959F2D7FF6}"/>
              </a:ext>
            </a:extLst>
          </p:cNvPr>
          <p:cNvSpPr txBox="1"/>
          <p:nvPr/>
        </p:nvSpPr>
        <p:spPr>
          <a:xfrm>
            <a:off x="352424" y="249347"/>
            <a:ext cx="1015836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rgbClr val="63AF34"/>
                </a:solidFill>
              </a:rPr>
              <a:t>What is a One Stop Shop Assessment?</a:t>
            </a:r>
            <a:endParaRPr lang="en-US" sz="2800" b="1" dirty="0">
              <a:solidFill>
                <a:srgbClr val="63AF3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247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309149-9C53-4E9F-AEA2-85B87BCB23AA}"/>
              </a:ext>
            </a:extLst>
          </p:cNvPr>
          <p:cNvSpPr txBox="1"/>
          <p:nvPr/>
        </p:nvSpPr>
        <p:spPr>
          <a:xfrm>
            <a:off x="352424" y="864614"/>
            <a:ext cx="11236393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/>
              <a:t>Energy Assessment completed for each property location. </a:t>
            </a:r>
          </a:p>
          <a:p>
            <a:pPr marL="285750" indent="-285750" defTabSz="914400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/>
              <a:t>Phone interview to gather information: having a subject matter expert about the demographics of the property is helpful</a:t>
            </a:r>
          </a:p>
          <a:p>
            <a:pPr marL="742950" lvl="1" indent="-285750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/>
              <a:t>Review all the details of your resident buildings, units and common areas.</a:t>
            </a:r>
          </a:p>
          <a:p>
            <a:pPr marL="742950" lvl="1" indent="-285750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/>
              <a:t>Review the types of equipment for heating and cooling, water heating and appliances.</a:t>
            </a:r>
          </a:p>
          <a:p>
            <a:pPr marL="742950" lvl="1" indent="-285750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/>
              <a:t>Any construction or renovation plans.</a:t>
            </a:r>
          </a:p>
          <a:p>
            <a:pPr marL="742950" lvl="1" indent="-285750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/>
              <a:t>Discuss any exterior spaces or structures.</a:t>
            </a:r>
          </a:p>
          <a:p>
            <a:pPr marL="742950" lvl="1" indent="-285750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/>
              <a:t>Your Energy Advisor will create an Assessment Summary and discuss the findings with you regarding incentives and opportunities for increasing the energy efficiency of the buildings.</a:t>
            </a:r>
          </a:p>
          <a:p>
            <a:pPr marL="742950" lvl="1" indent="-285750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/>
              <a:t>We will schedule an on-site walk through to assess the insulation levels and to use a thermal camera to look at wall, doors and windows for air leaks.</a:t>
            </a:r>
          </a:p>
          <a:p>
            <a:pPr marL="742950" lvl="1" indent="-285750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/>
              <a:t>They will also walk around the exterior of the property to look for opportunities.</a:t>
            </a:r>
          </a:p>
          <a:p>
            <a:pPr marL="1200150" lvl="2" indent="-285750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/>
              <a:t>An </a:t>
            </a:r>
            <a:r>
              <a:rPr lang="en-US" u="sng" dirty="0"/>
              <a:t>Assessment Summary</a:t>
            </a:r>
            <a:r>
              <a:rPr lang="en-US" dirty="0"/>
              <a:t> is created to highlight the ways your property can save energy.</a:t>
            </a:r>
          </a:p>
          <a:p>
            <a:pPr marL="742950" lvl="1" indent="-285750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/>
              <a:t>Energy Advisor will work with you to select projects, coordinate Program Allies and be the central point of contact for planning and projects with your team.</a:t>
            </a:r>
          </a:p>
          <a:p>
            <a:pPr defTabSz="914400">
              <a:buClr>
                <a:srgbClr val="00B050"/>
              </a:buClr>
              <a:buSzPct val="115000"/>
            </a:pPr>
            <a:endParaRPr lang="en-US" sz="2000" dirty="0">
              <a:latin typeface="Univers Condensed Light" panose="020B0306020202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87AB5-924F-4ADE-8C51-6D6BD872DEDA}"/>
              </a:ext>
            </a:extLst>
          </p:cNvPr>
          <p:cNvSpPr txBox="1"/>
          <p:nvPr/>
        </p:nvSpPr>
        <p:spPr>
          <a:xfrm>
            <a:off x="352424" y="249347"/>
            <a:ext cx="1015836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rgbClr val="63AF34"/>
                </a:solidFill>
              </a:rPr>
              <a:t>The Energy Assessment: What does it look like? </a:t>
            </a:r>
            <a:endParaRPr lang="en-US" sz="2800" b="1" dirty="0">
              <a:solidFill>
                <a:srgbClr val="63AF3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9302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63854D-3EEA-4BBC-BA80-4BF5996528A6}"/>
              </a:ext>
            </a:extLst>
          </p:cNvPr>
          <p:cNvSpPr txBox="1"/>
          <p:nvPr/>
        </p:nvSpPr>
        <p:spPr>
          <a:xfrm>
            <a:off x="352425" y="1322702"/>
            <a:ext cx="11188266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Provides certified energy efficiency experts to partner with your properties long term planning.</a:t>
            </a:r>
            <a:br>
              <a:rPr lang="en-US" dirty="0"/>
            </a:br>
            <a:endParaRPr lang="en-US" dirty="0"/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FREE Energy Assessments at each property to identify and coordinate energy efficiency projects </a:t>
            </a:r>
            <a:r>
              <a:rPr lang="en-US" u="sng" dirty="0"/>
              <a:t>with</a:t>
            </a:r>
            <a:r>
              <a:rPr lang="en-US" dirty="0"/>
              <a:t> you.</a:t>
            </a:r>
          </a:p>
          <a:p>
            <a:pPr>
              <a:buClr>
                <a:schemeClr val="accent1"/>
              </a:buClr>
            </a:pPr>
            <a:endParaRPr lang="en-US" strike="sngStrike" dirty="0"/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Can highlight potential savings and assist with long-term goals.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Energy Advisors are building professionals certified to show you exactly why and where you are losing energy.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Program Staff is available to partner with your staff to educate residents for long term sustainability of energy efficiency gains.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88F2F-EFF5-4D42-A0C0-26EE3CA045C1}"/>
              </a:ext>
            </a:extLst>
          </p:cNvPr>
          <p:cNvSpPr txBox="1"/>
          <p:nvPr/>
        </p:nvSpPr>
        <p:spPr>
          <a:xfrm>
            <a:off x="352424" y="249347"/>
            <a:ext cx="1015836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rgbClr val="63AF34"/>
                </a:solidFill>
              </a:rPr>
              <a:t>What Does the Program Offer?</a:t>
            </a:r>
            <a:endParaRPr lang="en-US" sz="2800" b="1" dirty="0">
              <a:solidFill>
                <a:srgbClr val="63AF3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7591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1BCA60-49C0-4A16-868C-2AA4EBAA6222}"/>
              </a:ext>
            </a:extLst>
          </p:cNvPr>
          <p:cNvSpPr txBox="1"/>
          <p:nvPr/>
        </p:nvSpPr>
        <p:spPr>
          <a:xfrm>
            <a:off x="352424" y="1039026"/>
            <a:ext cx="1119187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800" dirty="0">
              <a:latin typeface="Univers Condensed Light" panose="020B0306020202040204" pitchFamily="34" charset="0"/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Public Housing Authority owned or managed properties.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Low income and not for profit organizations serving low-income residents.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Commercial and residential multifamily properties.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Shelters and emergency housing facilities.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Senior, veteran and disabled housing.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Mixed use buildings and condos.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800" dirty="0">
              <a:latin typeface="Univers Condensed Light" panose="020B0306020202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FDB598-ED71-45E6-A15D-49C2FB88B41F}"/>
              </a:ext>
            </a:extLst>
          </p:cNvPr>
          <p:cNvSpPr txBox="1"/>
          <p:nvPr/>
        </p:nvSpPr>
        <p:spPr>
          <a:xfrm>
            <a:off x="352424" y="249347"/>
            <a:ext cx="1015836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Types Of Qualifying Properties</a:t>
            </a:r>
            <a:endParaRPr lang="en-US" sz="2800" b="1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2235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ight bulb on green grass">
            <a:extLst>
              <a:ext uri="{FF2B5EF4-FFF2-40B4-BE49-F238E27FC236}">
                <a16:creationId xmlns:a16="http://schemas.microsoft.com/office/drawing/2014/main" id="{76682098-B441-4255-A8C3-CEF7FFFBD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72" b="1245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366A50-D93E-4F54-92FE-98DE6A7CC1F1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 u="sng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5610BE1-BE6B-4570-883A-34039A40A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103" y="165525"/>
            <a:ext cx="1316853" cy="67440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8F48A8A-1A01-4519-B26A-080C22438B4F}"/>
              </a:ext>
            </a:extLst>
          </p:cNvPr>
          <p:cNvSpPr txBox="1">
            <a:spLocks/>
          </p:cNvSpPr>
          <p:nvPr/>
        </p:nvSpPr>
        <p:spPr>
          <a:xfrm>
            <a:off x="1878676" y="2512194"/>
            <a:ext cx="8941724" cy="1551934"/>
          </a:xfrm>
          <a:prstGeom prst="rect">
            <a:avLst/>
          </a:prstGeom>
          <a:solidFill>
            <a:srgbClr val="7F7F7F">
              <a:alpha val="65098"/>
            </a:srgbClr>
          </a:solidFill>
          <a:ln w="5715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b="1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3200" dirty="0">
                <a:effectLst/>
              </a:rPr>
              <a:t>Home Efficiency Income Qualified Initiative</a:t>
            </a:r>
          </a:p>
        </p:txBody>
      </p:sp>
    </p:spTree>
    <p:extLst>
      <p:ext uri="{BB962C8B-B14F-4D97-AF65-F5344CB8AC3E}">
        <p14:creationId xmlns:p14="http://schemas.microsoft.com/office/powerpoint/2010/main" val="968376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63854D-3EEA-4BBC-BA80-4BF5996528A6}"/>
              </a:ext>
            </a:extLst>
          </p:cNvPr>
          <p:cNvSpPr txBox="1"/>
          <p:nvPr/>
        </p:nvSpPr>
        <p:spPr>
          <a:xfrm>
            <a:off x="352425" y="1322702"/>
            <a:ext cx="11188266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ways to bring a home’s efficiency up to its highest potential and reduce energy costs.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Eligible customers can receive a FREE Energy Assessment.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Energy Assessment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also includes the direct install of energy saving measures including:</a:t>
            </a:r>
          </a:p>
          <a:p>
            <a:pPr marL="742950" lvl="1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LED bulbs</a:t>
            </a:r>
          </a:p>
          <a:p>
            <a:pPr marL="742950" lvl="1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Faucet aerators</a:t>
            </a:r>
          </a:p>
          <a:p>
            <a:pPr marL="742950" lvl="1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efficiency showerheads</a:t>
            </a:r>
          </a:p>
          <a:p>
            <a:pPr marL="742950" lvl="1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overall Energy Assessment of the home’s existing conditions is also provided to the customer to determine if the home qualifies for insulation and heating upgrades.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is </a:t>
            </a: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charge</a:t>
            </a:r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for the Home Energy Assessment or for the products and services provided.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88F2F-EFF5-4D42-A0C0-26EE3CA045C1}"/>
              </a:ext>
            </a:extLst>
          </p:cNvPr>
          <p:cNvSpPr txBox="1"/>
          <p:nvPr/>
        </p:nvSpPr>
        <p:spPr>
          <a:xfrm>
            <a:off x="352424" y="249347"/>
            <a:ext cx="1015836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rgbClr val="63AF34"/>
                </a:solidFill>
              </a:rPr>
              <a:t>Home Efficiency Income Qualified (HEIQ) Initiative</a:t>
            </a:r>
            <a:endParaRPr lang="en-US" sz="2800" b="1" dirty="0">
              <a:solidFill>
                <a:srgbClr val="63AF3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556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ight bulb on green grass">
            <a:extLst>
              <a:ext uri="{FF2B5EF4-FFF2-40B4-BE49-F238E27FC236}">
                <a16:creationId xmlns:a16="http://schemas.microsoft.com/office/drawing/2014/main" id="{50DD67D7-6680-46F4-BBB0-E6FCCBE89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9" b="1402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11045C-9AAF-4AD2-965B-1F0AFFC88911}"/>
              </a:ext>
            </a:extLst>
          </p:cNvPr>
          <p:cNvSpPr txBox="1">
            <a:spLocks/>
          </p:cNvSpPr>
          <p:nvPr/>
        </p:nvSpPr>
        <p:spPr>
          <a:xfrm>
            <a:off x="1878676" y="2512194"/>
            <a:ext cx="8941724" cy="1551934"/>
          </a:xfrm>
          <a:prstGeom prst="rect">
            <a:avLst/>
          </a:prstGeom>
          <a:solidFill>
            <a:srgbClr val="7F7F7F">
              <a:alpha val="65098"/>
            </a:srgbClr>
          </a:solidFill>
          <a:ln w="5715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b="1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Univers Condensed Light" panose="020B0306020202040204" pitchFamily="34" charset="0"/>
                <a:ea typeface="Calibri" panose="020F0502020204030204" pitchFamily="34" charset="0"/>
              </a:rPr>
              <a:t> 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Energy Efficiency Upgrades?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0799715-B11B-4135-A4CD-E907747F7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103" y="165525"/>
            <a:ext cx="1316853" cy="67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75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685C41-3143-F5E0-370E-7A7F8DDDB871}"/>
              </a:ext>
            </a:extLst>
          </p:cNvPr>
          <p:cNvSpPr/>
          <p:nvPr/>
        </p:nvSpPr>
        <p:spPr>
          <a:xfrm>
            <a:off x="0" y="2377116"/>
            <a:ext cx="12229431" cy="1938992"/>
          </a:xfrm>
          <a:prstGeom prst="rect">
            <a:avLst/>
          </a:prstGeom>
          <a:solidFill>
            <a:srgbClr val="63AF34"/>
          </a:solidFill>
        </p:spPr>
        <p:txBody>
          <a:bodyPr wrap="square">
            <a:spAutoFit/>
          </a:bodyPr>
          <a:lstStyle/>
          <a:p>
            <a:pPr marL="274320">
              <a:buClr>
                <a:srgbClr val="0070C0"/>
              </a:buClr>
            </a:pP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Initiatives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for income eligible customers,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AmerenIllinoisSavings.com/Eligible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2730D-155D-92DD-D973-2547CC399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289" y="1246374"/>
            <a:ext cx="4599924" cy="4463742"/>
          </a:xfrm>
          <a:prstGeom prst="rect">
            <a:avLst/>
          </a:prstGeom>
          <a:ln>
            <a:solidFill>
              <a:srgbClr val="555555"/>
            </a:solidFill>
          </a:ln>
        </p:spPr>
      </p:pic>
    </p:spTree>
    <p:extLst>
      <p:ext uri="{BB962C8B-B14F-4D97-AF65-F5344CB8AC3E}">
        <p14:creationId xmlns:p14="http://schemas.microsoft.com/office/powerpoint/2010/main" val="2130461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 bulb on green grass">
            <a:extLst>
              <a:ext uri="{FF2B5EF4-FFF2-40B4-BE49-F238E27FC236}">
                <a16:creationId xmlns:a16="http://schemas.microsoft.com/office/drawing/2014/main" id="{76682098-B441-4255-A8C3-CEF7FFFBD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2" b="1245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366A50-D93E-4F54-92FE-98DE6A7CC1F1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 u="sng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5610BE1-BE6B-4570-883A-34039A40A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103" y="165525"/>
            <a:ext cx="1316853" cy="67440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8F48A8A-1A01-4519-B26A-080C22438B4F}"/>
              </a:ext>
            </a:extLst>
          </p:cNvPr>
          <p:cNvSpPr txBox="1">
            <a:spLocks/>
          </p:cNvSpPr>
          <p:nvPr/>
        </p:nvSpPr>
        <p:spPr>
          <a:xfrm>
            <a:off x="1878676" y="2512194"/>
            <a:ext cx="8941724" cy="1551934"/>
          </a:xfrm>
          <a:prstGeom prst="rect">
            <a:avLst/>
          </a:prstGeom>
          <a:solidFill>
            <a:srgbClr val="7F7F7F">
              <a:alpha val="65098"/>
            </a:srgbClr>
          </a:solidFill>
          <a:ln w="5715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b="1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3200" dirty="0">
                <a:effectLst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090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8517F6E-5F88-4FE5-B9D6-5F2D52332E69}"/>
              </a:ext>
            </a:extLst>
          </p:cNvPr>
          <p:cNvGrpSpPr/>
          <p:nvPr/>
        </p:nvGrpSpPr>
        <p:grpSpPr>
          <a:xfrm>
            <a:off x="3429057" y="509661"/>
            <a:ext cx="5333885" cy="5441113"/>
            <a:chOff x="3074014" y="420072"/>
            <a:chExt cx="5333885" cy="544111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82F84C-C11F-4094-B573-8E8ABC046996}"/>
                </a:ext>
              </a:extLst>
            </p:cNvPr>
            <p:cNvGrpSpPr/>
            <p:nvPr/>
          </p:nvGrpSpPr>
          <p:grpSpPr>
            <a:xfrm>
              <a:off x="4683312" y="420072"/>
              <a:ext cx="1953505" cy="1690011"/>
              <a:chOff x="3262943" y="91683"/>
              <a:chExt cx="1953505" cy="1690011"/>
            </a:xfrm>
          </p:grpSpPr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E400436C-4305-4A54-BEFC-915C8712D117}"/>
                  </a:ext>
                </a:extLst>
              </p:cNvPr>
              <p:cNvSpPr/>
              <p:nvPr/>
            </p:nvSpPr>
            <p:spPr>
              <a:xfrm>
                <a:off x="3262943" y="91683"/>
                <a:ext cx="1953505" cy="1690011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Hexagon 4">
                <a:extLst>
                  <a:ext uri="{FF2B5EF4-FFF2-40B4-BE49-F238E27FC236}">
                    <a16:creationId xmlns:a16="http://schemas.microsoft.com/office/drawing/2014/main" id="{43EE421C-2836-42DF-A9DB-97A16ED5D847}"/>
                  </a:ext>
                </a:extLst>
              </p:cNvPr>
              <p:cNvSpPr txBox="1"/>
              <p:nvPr/>
            </p:nvSpPr>
            <p:spPr>
              <a:xfrm>
                <a:off x="3586680" y="371754"/>
                <a:ext cx="1306031" cy="11298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/>
                  <a:t>Reduce Operating Expenses</a:t>
                </a:r>
              </a:p>
            </p:txBody>
          </p:sp>
        </p:grp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905BA06D-A6A1-4F26-A6A1-6AA845A8CE70}"/>
                </a:ext>
              </a:extLst>
            </p:cNvPr>
            <p:cNvSpPr/>
            <p:nvPr/>
          </p:nvSpPr>
          <p:spPr>
            <a:xfrm>
              <a:off x="6424977" y="1385284"/>
              <a:ext cx="1953505" cy="169001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00" b="1"/>
            </a:p>
          </p:txBody>
        </p:sp>
        <p:sp>
          <p:nvSpPr>
            <p:cNvPr id="9" name="Hexagon 4">
              <a:extLst>
                <a:ext uri="{FF2B5EF4-FFF2-40B4-BE49-F238E27FC236}">
                  <a16:creationId xmlns:a16="http://schemas.microsoft.com/office/drawing/2014/main" id="{7D308E2C-5C9D-4D2E-B39F-B0DA8B764F44}"/>
                </a:ext>
              </a:extLst>
            </p:cNvPr>
            <p:cNvSpPr txBox="1"/>
            <p:nvPr/>
          </p:nvSpPr>
          <p:spPr>
            <a:xfrm>
              <a:off x="6748365" y="1714334"/>
              <a:ext cx="1306031" cy="1129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600" b="1" kern="1200" dirty="0"/>
                <a:t>Lower Maintenance Staff 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600" b="1" dirty="0"/>
                <a:t>Time</a:t>
              </a:r>
              <a:endParaRPr lang="en-US" sz="1600" b="1" kern="1200" dirty="0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8B5E8E91-88C3-44A6-9BA1-B55F91068A04}"/>
                </a:ext>
              </a:extLst>
            </p:cNvPr>
            <p:cNvSpPr/>
            <p:nvPr/>
          </p:nvSpPr>
          <p:spPr>
            <a:xfrm>
              <a:off x="6454394" y="3197794"/>
              <a:ext cx="1953505" cy="169001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Hexagon 4">
              <a:extLst>
                <a:ext uri="{FF2B5EF4-FFF2-40B4-BE49-F238E27FC236}">
                  <a16:creationId xmlns:a16="http://schemas.microsoft.com/office/drawing/2014/main" id="{A66137DE-09A9-4F44-A921-61680461DB68}"/>
                </a:ext>
              </a:extLst>
            </p:cNvPr>
            <p:cNvSpPr txBox="1"/>
            <p:nvPr/>
          </p:nvSpPr>
          <p:spPr>
            <a:xfrm>
              <a:off x="6754640" y="3475572"/>
              <a:ext cx="1306031" cy="1129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600" b="1"/>
                <a:t>Lower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600" b="1" kern="1200"/>
                <a:t>Turnover &amp; Marketability</a:t>
              </a:r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493D6E7C-718A-4EAE-899D-38B9FBE053B2}"/>
                </a:ext>
              </a:extLst>
            </p:cNvPr>
            <p:cNvSpPr/>
            <p:nvPr/>
          </p:nvSpPr>
          <p:spPr>
            <a:xfrm>
              <a:off x="4784344" y="4171174"/>
              <a:ext cx="1953505" cy="169001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Hexagon 4">
              <a:extLst>
                <a:ext uri="{FF2B5EF4-FFF2-40B4-BE49-F238E27FC236}">
                  <a16:creationId xmlns:a16="http://schemas.microsoft.com/office/drawing/2014/main" id="{1D6E5911-042B-4BF2-8652-C3B01700CE7A}"/>
                </a:ext>
              </a:extLst>
            </p:cNvPr>
            <p:cNvSpPr txBox="1"/>
            <p:nvPr/>
          </p:nvSpPr>
          <p:spPr>
            <a:xfrm>
              <a:off x="5084591" y="4451244"/>
              <a:ext cx="1306031" cy="1129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600" b="1" kern="1200"/>
                <a:t>Increased 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600" b="1"/>
                <a:t>Safety</a:t>
              </a:r>
              <a:endParaRPr lang="en-US" sz="1600" b="1" kern="1200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948ADC32-85AC-459F-A31F-849E51ED4348}"/>
                </a:ext>
              </a:extLst>
            </p:cNvPr>
            <p:cNvSpPr/>
            <p:nvPr/>
          </p:nvSpPr>
          <p:spPr>
            <a:xfrm>
              <a:off x="3114295" y="3326169"/>
              <a:ext cx="1953505" cy="169001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00" b="1"/>
            </a:p>
          </p:txBody>
        </p:sp>
        <p:sp>
          <p:nvSpPr>
            <p:cNvPr id="15" name="Hexagon 4">
              <a:extLst>
                <a:ext uri="{FF2B5EF4-FFF2-40B4-BE49-F238E27FC236}">
                  <a16:creationId xmlns:a16="http://schemas.microsoft.com/office/drawing/2014/main" id="{DC53A85E-4351-4D30-BEAD-B2CAC39E25B1}"/>
                </a:ext>
              </a:extLst>
            </p:cNvPr>
            <p:cNvSpPr txBox="1"/>
            <p:nvPr/>
          </p:nvSpPr>
          <p:spPr>
            <a:xfrm>
              <a:off x="3450524" y="3502849"/>
              <a:ext cx="1306031" cy="1129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600" b="1"/>
                <a:t>Enhance Comfort &amp; Healthy Environment</a:t>
              </a:r>
              <a:endParaRPr lang="en-US" sz="1600" b="1" kern="1200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AD67917A-C866-4F01-BFD1-CA401EF43283}"/>
                </a:ext>
              </a:extLst>
            </p:cNvPr>
            <p:cNvSpPr/>
            <p:nvPr/>
          </p:nvSpPr>
          <p:spPr>
            <a:xfrm>
              <a:off x="3074014" y="1450618"/>
              <a:ext cx="1953505" cy="169001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Hexagon 4">
              <a:extLst>
                <a:ext uri="{FF2B5EF4-FFF2-40B4-BE49-F238E27FC236}">
                  <a16:creationId xmlns:a16="http://schemas.microsoft.com/office/drawing/2014/main" id="{3CD44FD8-1CA7-40BA-9E8E-1E247F33E3B6}"/>
                </a:ext>
              </a:extLst>
            </p:cNvPr>
            <p:cNvSpPr txBox="1"/>
            <p:nvPr/>
          </p:nvSpPr>
          <p:spPr>
            <a:xfrm>
              <a:off x="3450524" y="1714334"/>
              <a:ext cx="1306031" cy="1129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600" b="1" kern="1200"/>
                <a:t>Improve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600" b="1"/>
                <a:t>Building</a:t>
              </a:r>
              <a:endParaRPr lang="en-US" sz="1600" b="1" kern="1200"/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600" b="1"/>
                <a:t>Longevity</a:t>
              </a:r>
              <a:endParaRPr lang="en-US" sz="1600" b="1" kern="1200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12A827E6-DEFD-4205-BF0B-E1AF6B772C2A}"/>
                </a:ext>
              </a:extLst>
            </p:cNvPr>
            <p:cNvSpPr/>
            <p:nvPr/>
          </p:nvSpPr>
          <p:spPr>
            <a:xfrm>
              <a:off x="4762042" y="2302693"/>
              <a:ext cx="1953505" cy="169001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00" b="1"/>
            </a:p>
          </p:txBody>
        </p:sp>
        <p:sp>
          <p:nvSpPr>
            <p:cNvPr id="21" name="Hexagon 4">
              <a:extLst>
                <a:ext uri="{FF2B5EF4-FFF2-40B4-BE49-F238E27FC236}">
                  <a16:creationId xmlns:a16="http://schemas.microsoft.com/office/drawing/2014/main" id="{29B11D10-D97B-4F0B-AF04-7D2CD3AC4C97}"/>
                </a:ext>
              </a:extLst>
            </p:cNvPr>
            <p:cNvSpPr txBox="1"/>
            <p:nvPr/>
          </p:nvSpPr>
          <p:spPr>
            <a:xfrm>
              <a:off x="5108082" y="2554615"/>
              <a:ext cx="1306031" cy="1129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600" b="1"/>
                <a:t>Energy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600" b="1" kern="1200"/>
                <a:t>Efficiency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600" b="1"/>
                <a:t>Benefits</a:t>
              </a:r>
              <a:endParaRPr lang="en-US" sz="1600" b="1" kern="1200"/>
            </a:p>
          </p:txBody>
        </p:sp>
      </p:grpSp>
    </p:spTree>
    <p:extLst>
      <p:ext uri="{BB962C8B-B14F-4D97-AF65-F5344CB8AC3E}">
        <p14:creationId xmlns:p14="http://schemas.microsoft.com/office/powerpoint/2010/main" val="156692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B2A6B2D-A74B-4F45-911A-126934ABE3AB}"/>
              </a:ext>
            </a:extLst>
          </p:cNvPr>
          <p:cNvGrpSpPr/>
          <p:nvPr/>
        </p:nvGrpSpPr>
        <p:grpSpPr>
          <a:xfrm>
            <a:off x="707841" y="2066663"/>
            <a:ext cx="2606675" cy="2255080"/>
            <a:chOff x="707841" y="2066663"/>
            <a:chExt cx="1953505" cy="1690011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905BA06D-A6A1-4F26-A6A1-6AA845A8CE70}"/>
                </a:ext>
              </a:extLst>
            </p:cNvPr>
            <p:cNvSpPr/>
            <p:nvPr/>
          </p:nvSpPr>
          <p:spPr>
            <a:xfrm>
              <a:off x="707841" y="2066663"/>
              <a:ext cx="1953505" cy="169001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Hexagon 4">
              <a:extLst>
                <a:ext uri="{FF2B5EF4-FFF2-40B4-BE49-F238E27FC236}">
                  <a16:creationId xmlns:a16="http://schemas.microsoft.com/office/drawing/2014/main" id="{7D308E2C-5C9D-4D2E-B39F-B0DA8B764F44}"/>
                </a:ext>
              </a:extLst>
            </p:cNvPr>
            <p:cNvSpPr txBox="1"/>
            <p:nvPr/>
          </p:nvSpPr>
          <p:spPr>
            <a:xfrm>
              <a:off x="1031577" y="2299131"/>
              <a:ext cx="1306031" cy="1129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700" b="1" kern="1200"/>
                <a:t>Reduce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700" b="1"/>
                <a:t>Operating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700" b="1" kern="1200"/>
                <a:t>Expenses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85F95EF-B7E9-4187-B074-04A2DEB2519C}"/>
              </a:ext>
            </a:extLst>
          </p:cNvPr>
          <p:cNvSpPr txBox="1"/>
          <p:nvPr/>
        </p:nvSpPr>
        <p:spPr>
          <a:xfrm>
            <a:off x="4273616" y="1763042"/>
            <a:ext cx="73440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High energy burdens for low-income households make up 25-45% of their monthly expenditures.*</a:t>
            </a:r>
            <a:br>
              <a:rPr lang="en-US" dirty="0"/>
            </a:br>
            <a:endParaRPr lang="en-US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Energy efficient buildings reduced overall energy usage in common areas and in tenant homes.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Reduced bottom line expenses for the property for overall utilities, including water.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Lowers energy expenses for tenants, aiding in sustainability.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08B7C-4471-E13A-5357-8EAEE1F65B12}"/>
              </a:ext>
            </a:extLst>
          </p:cNvPr>
          <p:cNvSpPr txBox="1"/>
          <p:nvPr/>
        </p:nvSpPr>
        <p:spPr>
          <a:xfrm>
            <a:off x="4736307" y="5906399"/>
            <a:ext cx="74556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/>
              <a:t>*Source: American Council for an Energy-Efficient Economy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2124330-E85D-44F9-82A7-3950D96F6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" y="256033"/>
            <a:ext cx="5689600" cy="543983"/>
          </a:xfrm>
        </p:spPr>
        <p:txBody>
          <a:bodyPr/>
          <a:lstStyle/>
          <a:p>
            <a:r>
              <a:rPr lang="en-US" sz="2800" dirty="0">
                <a:solidFill>
                  <a:srgbClr val="63AF34"/>
                </a:solidFill>
              </a:rPr>
              <a:t>Expenses</a:t>
            </a:r>
          </a:p>
        </p:txBody>
      </p:sp>
    </p:spTree>
    <p:extLst>
      <p:ext uri="{BB962C8B-B14F-4D97-AF65-F5344CB8AC3E}">
        <p14:creationId xmlns:p14="http://schemas.microsoft.com/office/powerpoint/2010/main" val="323032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E0C175D-D11B-48AD-BF4A-168A71A098BD}"/>
              </a:ext>
            </a:extLst>
          </p:cNvPr>
          <p:cNvGrpSpPr/>
          <p:nvPr/>
        </p:nvGrpSpPr>
        <p:grpSpPr>
          <a:xfrm>
            <a:off x="707841" y="2066663"/>
            <a:ext cx="2617801" cy="2264705"/>
            <a:chOff x="707841" y="2066663"/>
            <a:chExt cx="1953505" cy="1690011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905BA06D-A6A1-4F26-A6A1-6AA845A8CE70}"/>
                </a:ext>
              </a:extLst>
            </p:cNvPr>
            <p:cNvSpPr/>
            <p:nvPr/>
          </p:nvSpPr>
          <p:spPr>
            <a:xfrm>
              <a:off x="707841" y="2066663"/>
              <a:ext cx="1953505" cy="169001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Hexagon 4">
              <a:extLst>
                <a:ext uri="{FF2B5EF4-FFF2-40B4-BE49-F238E27FC236}">
                  <a16:creationId xmlns:a16="http://schemas.microsoft.com/office/drawing/2014/main" id="{7D308E2C-5C9D-4D2E-B39F-B0DA8B764F44}"/>
                </a:ext>
              </a:extLst>
            </p:cNvPr>
            <p:cNvSpPr txBox="1"/>
            <p:nvPr/>
          </p:nvSpPr>
          <p:spPr>
            <a:xfrm>
              <a:off x="1031577" y="2299131"/>
              <a:ext cx="1306031" cy="1129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700" b="1" kern="1200"/>
                <a:t>Lower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700" b="1" kern="1200"/>
                <a:t>Maintenance Staff Time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85F95EF-B7E9-4187-B074-04A2DEB2519C}"/>
              </a:ext>
            </a:extLst>
          </p:cNvPr>
          <p:cNvSpPr txBox="1"/>
          <p:nvPr/>
        </p:nvSpPr>
        <p:spPr>
          <a:xfrm>
            <a:off x="4273618" y="1981063"/>
            <a:ext cx="7353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Replacing out of date equipment saves on service calls and repairs by property maintenance staff.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Air sealing and equipment retrofits reduce drafts and improve </a:t>
            </a:r>
            <a:br>
              <a:rPr lang="en-US" dirty="0"/>
            </a:br>
            <a:r>
              <a:rPr lang="en-US" dirty="0"/>
              <a:t>in-unit air quality, thus reducing calls from tenants for their units being too hot or too cold during temperature extremes.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Improving tenant comfort overall reduces calls to maintenance.</a:t>
            </a:r>
            <a:endParaRPr lang="en-US" dirty="0">
              <a:latin typeface="Univers Condensed Light" panose="020B030602020204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46E0810-80E4-452B-8831-6909CBE7B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" y="256033"/>
            <a:ext cx="5689600" cy="543983"/>
          </a:xfrm>
        </p:spPr>
        <p:txBody>
          <a:bodyPr/>
          <a:lstStyle/>
          <a:p>
            <a:r>
              <a:rPr lang="en-US" sz="2800" dirty="0">
                <a:solidFill>
                  <a:srgbClr val="63AF34"/>
                </a:solidFill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3586071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CACF4C-CB4F-4541-9D78-019287C9E260}"/>
              </a:ext>
            </a:extLst>
          </p:cNvPr>
          <p:cNvGrpSpPr/>
          <p:nvPr/>
        </p:nvGrpSpPr>
        <p:grpSpPr>
          <a:xfrm>
            <a:off x="707841" y="2066663"/>
            <a:ext cx="2597069" cy="2246769"/>
            <a:chOff x="707841" y="2066663"/>
            <a:chExt cx="1953505" cy="1690011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905BA06D-A6A1-4F26-A6A1-6AA845A8CE70}"/>
                </a:ext>
              </a:extLst>
            </p:cNvPr>
            <p:cNvSpPr/>
            <p:nvPr/>
          </p:nvSpPr>
          <p:spPr>
            <a:xfrm>
              <a:off x="707841" y="2066663"/>
              <a:ext cx="1953505" cy="169001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Hexagon 4">
              <a:extLst>
                <a:ext uri="{FF2B5EF4-FFF2-40B4-BE49-F238E27FC236}">
                  <a16:creationId xmlns:a16="http://schemas.microsoft.com/office/drawing/2014/main" id="{7D308E2C-5C9D-4D2E-B39F-B0DA8B764F44}"/>
                </a:ext>
              </a:extLst>
            </p:cNvPr>
            <p:cNvSpPr txBox="1"/>
            <p:nvPr/>
          </p:nvSpPr>
          <p:spPr>
            <a:xfrm>
              <a:off x="1031577" y="2299131"/>
              <a:ext cx="1306031" cy="1129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700" b="1" kern="1200" dirty="0"/>
                <a:t>Lower Turnover </a:t>
              </a:r>
              <a:r>
                <a:rPr lang="en-US" sz="1700" b="1" dirty="0"/>
                <a:t>and</a:t>
              </a:r>
              <a:endParaRPr lang="en-US" sz="1700" b="1" kern="1200" dirty="0"/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700" b="1" dirty="0"/>
                <a:t>Marketability</a:t>
              </a:r>
              <a:endParaRPr lang="en-US" sz="1700" b="1" kern="12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85F95EF-B7E9-4187-B074-04A2DEB2519C}"/>
              </a:ext>
            </a:extLst>
          </p:cNvPr>
          <p:cNvSpPr txBox="1"/>
          <p:nvPr/>
        </p:nvSpPr>
        <p:spPr>
          <a:xfrm>
            <a:off x="4283244" y="2035885"/>
            <a:ext cx="7305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Energy efficiency upgrades allow properties to stretch their operating budgets and plan better.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Better air quality and lower energy costs are a win-win for residents and properties, decreasing unit turnover.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Properties can highlight energy efficiency upgrades making properties more marketable.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53AA19F-3791-4848-96E9-8AB12761B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" y="256033"/>
            <a:ext cx="5689600" cy="543983"/>
          </a:xfrm>
        </p:spPr>
        <p:txBody>
          <a:bodyPr/>
          <a:lstStyle/>
          <a:p>
            <a:r>
              <a:rPr lang="en-US" sz="2800" dirty="0">
                <a:solidFill>
                  <a:srgbClr val="63AF34"/>
                </a:solidFill>
              </a:rPr>
              <a:t>Tenant and Staff Retention</a:t>
            </a:r>
          </a:p>
        </p:txBody>
      </p:sp>
    </p:spTree>
    <p:extLst>
      <p:ext uri="{BB962C8B-B14F-4D97-AF65-F5344CB8AC3E}">
        <p14:creationId xmlns:p14="http://schemas.microsoft.com/office/powerpoint/2010/main" val="296341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19E701D-BDB3-4429-973A-EEEA1D63971F}"/>
              </a:ext>
            </a:extLst>
          </p:cNvPr>
          <p:cNvGrpSpPr/>
          <p:nvPr/>
        </p:nvGrpSpPr>
        <p:grpSpPr>
          <a:xfrm>
            <a:off x="707841" y="2066663"/>
            <a:ext cx="2606675" cy="2255080"/>
            <a:chOff x="707841" y="2066663"/>
            <a:chExt cx="1953505" cy="1690011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905BA06D-A6A1-4F26-A6A1-6AA845A8CE70}"/>
                </a:ext>
              </a:extLst>
            </p:cNvPr>
            <p:cNvSpPr/>
            <p:nvPr/>
          </p:nvSpPr>
          <p:spPr>
            <a:xfrm>
              <a:off x="707841" y="2066663"/>
              <a:ext cx="1953505" cy="169001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Hexagon 4">
              <a:extLst>
                <a:ext uri="{FF2B5EF4-FFF2-40B4-BE49-F238E27FC236}">
                  <a16:creationId xmlns:a16="http://schemas.microsoft.com/office/drawing/2014/main" id="{7D308E2C-5C9D-4D2E-B39F-B0DA8B764F44}"/>
                </a:ext>
              </a:extLst>
            </p:cNvPr>
            <p:cNvSpPr txBox="1"/>
            <p:nvPr/>
          </p:nvSpPr>
          <p:spPr>
            <a:xfrm>
              <a:off x="1031577" y="2299131"/>
              <a:ext cx="1306031" cy="1129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700" b="1" kern="1200"/>
                <a:t>Increased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700" b="1"/>
                <a:t>Safety</a:t>
              </a:r>
              <a:endParaRPr lang="en-US" sz="1700" b="1" kern="12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85F95EF-B7E9-4187-B074-04A2DEB2519C}"/>
              </a:ext>
            </a:extLst>
          </p:cNvPr>
          <p:cNvSpPr txBox="1"/>
          <p:nvPr/>
        </p:nvSpPr>
        <p:spPr>
          <a:xfrm>
            <a:off x="4273618" y="2115021"/>
            <a:ext cx="73537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Brighter lighting in common areas and exterior spaces increases safety for residents and staff, deterring criminal activity.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Lower property liability for accidents in common spaces.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Improved lighting can transform how your residents feel, interact and live.</a:t>
            </a:r>
            <a:endParaRPr lang="en-US" dirty="0">
              <a:latin typeface="Univers Condensed Light" panose="020B030602020204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5C88FC8-93BB-4987-93D5-0EFD19E66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" y="256033"/>
            <a:ext cx="5689600" cy="543983"/>
          </a:xfrm>
        </p:spPr>
        <p:txBody>
          <a:bodyPr/>
          <a:lstStyle/>
          <a:p>
            <a:r>
              <a:rPr lang="en-US" sz="2800" dirty="0">
                <a:solidFill>
                  <a:srgbClr val="63AF34"/>
                </a:solidFill>
              </a:rPr>
              <a:t>Common Areas</a:t>
            </a:r>
          </a:p>
        </p:txBody>
      </p:sp>
    </p:spTree>
    <p:extLst>
      <p:ext uri="{BB962C8B-B14F-4D97-AF65-F5344CB8AC3E}">
        <p14:creationId xmlns:p14="http://schemas.microsoft.com/office/powerpoint/2010/main" val="74005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5F95EF-B7E9-4187-B074-04A2DEB2519C}"/>
              </a:ext>
            </a:extLst>
          </p:cNvPr>
          <p:cNvSpPr txBox="1"/>
          <p:nvPr/>
        </p:nvSpPr>
        <p:spPr>
          <a:xfrm>
            <a:off x="4312118" y="1997839"/>
            <a:ext cx="7324825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Reducing drafts increases unit air quality, reduces pests and makes residents more comfortable creating a healthier home for residents.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Improves resident comfort by reducing temperature fluctuations that can occur when units are under-insulated.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Buildings with poor insulation and air sealing levels can cause heating and cooling systems to work overtime to maintain an even temperature.</a:t>
            </a:r>
            <a:endParaRPr lang="en-US" dirty="0">
              <a:latin typeface="Univers Condensed Light" panose="020B0306020202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A8FC0D-8735-4145-8E42-EFCB6ACCA0C3}"/>
              </a:ext>
            </a:extLst>
          </p:cNvPr>
          <p:cNvGrpSpPr/>
          <p:nvPr/>
        </p:nvGrpSpPr>
        <p:grpSpPr>
          <a:xfrm>
            <a:off x="721473" y="2013969"/>
            <a:ext cx="2624799" cy="2270759"/>
            <a:chOff x="721473" y="2013969"/>
            <a:chExt cx="1953505" cy="1690011"/>
          </a:xfrm>
        </p:grpSpPr>
        <p:sp>
          <p:nvSpPr>
            <p:cNvPr id="9" name="Hexagon 4">
              <a:extLst>
                <a:ext uri="{FF2B5EF4-FFF2-40B4-BE49-F238E27FC236}">
                  <a16:creationId xmlns:a16="http://schemas.microsoft.com/office/drawing/2014/main" id="{7D308E2C-5C9D-4D2E-B39F-B0DA8B764F44}"/>
                </a:ext>
              </a:extLst>
            </p:cNvPr>
            <p:cNvSpPr txBox="1"/>
            <p:nvPr/>
          </p:nvSpPr>
          <p:spPr>
            <a:xfrm>
              <a:off x="947680" y="2299131"/>
              <a:ext cx="1306031" cy="1129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700" kern="1200"/>
                <a:t>Increased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700"/>
                <a:t>Safety</a:t>
              </a:r>
              <a:endParaRPr lang="en-US" sz="1700" kern="1200"/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D2ACAABD-EC0B-4236-84AD-4A702C1A907F}"/>
                </a:ext>
              </a:extLst>
            </p:cNvPr>
            <p:cNvSpPr/>
            <p:nvPr/>
          </p:nvSpPr>
          <p:spPr>
            <a:xfrm>
              <a:off x="721473" y="2013969"/>
              <a:ext cx="1953505" cy="169001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Hexagon 4">
              <a:extLst>
                <a:ext uri="{FF2B5EF4-FFF2-40B4-BE49-F238E27FC236}">
                  <a16:creationId xmlns:a16="http://schemas.microsoft.com/office/drawing/2014/main" id="{E0D6F81D-7573-4777-9567-1B73677082DD}"/>
                </a:ext>
              </a:extLst>
            </p:cNvPr>
            <p:cNvSpPr txBox="1"/>
            <p:nvPr/>
          </p:nvSpPr>
          <p:spPr>
            <a:xfrm>
              <a:off x="1045209" y="2299131"/>
              <a:ext cx="1306031" cy="1129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700" b="1"/>
                <a:t>Enhance Comfort &amp; Healthy Environment</a:t>
              </a:r>
              <a:endParaRPr lang="en-US" sz="1700" b="1" kern="1200"/>
            </a:p>
          </p:txBody>
        </p:sp>
      </p:grpSp>
      <p:sp>
        <p:nvSpPr>
          <p:cNvPr id="8" name="Title 3">
            <a:extLst>
              <a:ext uri="{FF2B5EF4-FFF2-40B4-BE49-F238E27FC236}">
                <a16:creationId xmlns:a16="http://schemas.microsoft.com/office/drawing/2014/main" id="{EE9B73F4-625C-4C90-B072-958F43415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" y="256033"/>
            <a:ext cx="5689600" cy="543983"/>
          </a:xfrm>
        </p:spPr>
        <p:txBody>
          <a:bodyPr/>
          <a:lstStyle/>
          <a:p>
            <a:r>
              <a:rPr lang="en-US" sz="2800" dirty="0">
                <a:solidFill>
                  <a:srgbClr val="63AF34"/>
                </a:solidFill>
              </a:rPr>
              <a:t>Comfort</a:t>
            </a:r>
          </a:p>
        </p:txBody>
      </p:sp>
    </p:spTree>
    <p:extLst>
      <p:ext uri="{BB962C8B-B14F-4D97-AF65-F5344CB8AC3E}">
        <p14:creationId xmlns:p14="http://schemas.microsoft.com/office/powerpoint/2010/main" val="401215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5F95EF-B7E9-4187-B074-04A2DEB2519C}"/>
              </a:ext>
            </a:extLst>
          </p:cNvPr>
          <p:cNvSpPr txBox="1"/>
          <p:nvPr/>
        </p:nvSpPr>
        <p:spPr>
          <a:xfrm>
            <a:off x="4273616" y="2260190"/>
            <a:ext cx="7401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Replacing outdated equipment assists with other mechanicals lasting longer by reducing the load.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Well sealed buildings have lower levels of moisture and last longer.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Lowers overall annual expenses to the property and to residents.</a:t>
            </a:r>
            <a:endParaRPr lang="en-US" dirty="0">
              <a:latin typeface="Univers Condensed Light" panose="020B0306020202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45395B-F848-4560-BA65-0DF752D1AE93}"/>
              </a:ext>
            </a:extLst>
          </p:cNvPr>
          <p:cNvGrpSpPr/>
          <p:nvPr/>
        </p:nvGrpSpPr>
        <p:grpSpPr>
          <a:xfrm>
            <a:off x="721473" y="2013969"/>
            <a:ext cx="2597069" cy="2246769"/>
            <a:chOff x="721473" y="2013969"/>
            <a:chExt cx="1953505" cy="1690011"/>
          </a:xfrm>
        </p:grpSpPr>
        <p:sp>
          <p:nvSpPr>
            <p:cNvPr id="9" name="Hexagon 4">
              <a:extLst>
                <a:ext uri="{FF2B5EF4-FFF2-40B4-BE49-F238E27FC236}">
                  <a16:creationId xmlns:a16="http://schemas.microsoft.com/office/drawing/2014/main" id="{7D308E2C-5C9D-4D2E-B39F-B0DA8B764F44}"/>
                </a:ext>
              </a:extLst>
            </p:cNvPr>
            <p:cNvSpPr txBox="1"/>
            <p:nvPr/>
          </p:nvSpPr>
          <p:spPr>
            <a:xfrm>
              <a:off x="947680" y="2299131"/>
              <a:ext cx="1306031" cy="1129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700" b="1" kern="1200"/>
                <a:t>Increased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700" b="1"/>
                <a:t>Safety</a:t>
              </a:r>
              <a:endParaRPr lang="en-US" sz="1700" b="1" kern="1200"/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D2ACAABD-EC0B-4236-84AD-4A702C1A907F}"/>
                </a:ext>
              </a:extLst>
            </p:cNvPr>
            <p:cNvSpPr/>
            <p:nvPr/>
          </p:nvSpPr>
          <p:spPr>
            <a:xfrm>
              <a:off x="721473" y="2013969"/>
              <a:ext cx="1953505" cy="169001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Hexagon 4">
              <a:extLst>
                <a:ext uri="{FF2B5EF4-FFF2-40B4-BE49-F238E27FC236}">
                  <a16:creationId xmlns:a16="http://schemas.microsoft.com/office/drawing/2014/main" id="{E0D6F81D-7573-4777-9567-1B73677082DD}"/>
                </a:ext>
              </a:extLst>
            </p:cNvPr>
            <p:cNvSpPr txBox="1"/>
            <p:nvPr/>
          </p:nvSpPr>
          <p:spPr>
            <a:xfrm>
              <a:off x="1045209" y="2299131"/>
              <a:ext cx="1306031" cy="1129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700" b="1" kern="1200"/>
                <a:t>Improve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700" b="1"/>
                <a:t>Building 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700" b="1" kern="1200"/>
                <a:t>Longevity </a:t>
              </a:r>
            </a:p>
          </p:txBody>
        </p:sp>
      </p:grpSp>
      <p:sp>
        <p:nvSpPr>
          <p:cNvPr id="8" name="Title 3">
            <a:extLst>
              <a:ext uri="{FF2B5EF4-FFF2-40B4-BE49-F238E27FC236}">
                <a16:creationId xmlns:a16="http://schemas.microsoft.com/office/drawing/2014/main" id="{B3F2FE69-03F4-4A2D-8A34-F28B79D35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" y="256033"/>
            <a:ext cx="5689600" cy="543983"/>
          </a:xfrm>
        </p:spPr>
        <p:txBody>
          <a:bodyPr/>
          <a:lstStyle/>
          <a:p>
            <a:r>
              <a:rPr lang="en-US" sz="2800" dirty="0">
                <a:solidFill>
                  <a:srgbClr val="63AF34"/>
                </a:solidFill>
              </a:rPr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4002788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ue 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2A927D48FF944BE7147AE840707CF" ma:contentTypeVersion="2" ma:contentTypeDescription="Create a new document." ma:contentTypeScope="" ma:versionID="f299995e88a692b3e22d0fd518ce0fce">
  <xsd:schema xmlns:xsd="http://www.w3.org/2001/XMLSchema" xmlns:xs="http://www.w3.org/2001/XMLSchema" xmlns:p="http://schemas.microsoft.com/office/2006/metadata/properties" xmlns:ns2="4f6003ee-cff7-438a-ba5a-1fd272318a88" targetNamespace="http://schemas.microsoft.com/office/2006/metadata/properties" ma:root="true" ma:fieldsID="dd072d5976f869689f2ee8db11a8d816" ns2:_="">
    <xsd:import namespace="4f6003ee-cff7-438a-ba5a-1fd272318a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003ee-cff7-438a-ba5a-1fd272318a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4DB95C-6595-4102-87A5-01BBE8659E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0C04AB-298E-4E55-9379-5D9B4E51C0AD}">
  <ds:schemaRefs>
    <ds:schemaRef ds:uri="4f6003ee-cff7-438a-ba5a-1fd272318a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B3D5491-62B8-469A-8EDB-184CE174448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4f6003ee-cff7-438a-ba5a-1fd272318a8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1149</Words>
  <Application>Microsoft Office PowerPoint</Application>
  <PresentationFormat>Widescreen</PresentationFormat>
  <Paragraphs>157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Univers Condensed Light</vt:lpstr>
      <vt:lpstr>Wingdings</vt:lpstr>
      <vt:lpstr>Office Theme</vt:lpstr>
      <vt:lpstr>1_Blue Content Slides</vt:lpstr>
      <vt:lpstr>PowerPoint Presentation</vt:lpstr>
      <vt:lpstr>PowerPoint Presentation</vt:lpstr>
      <vt:lpstr>PowerPoint Presentation</vt:lpstr>
      <vt:lpstr>Expenses</vt:lpstr>
      <vt:lpstr>Maintenance</vt:lpstr>
      <vt:lpstr>Tenant and Staff Retention</vt:lpstr>
      <vt:lpstr>Common Areas</vt:lpstr>
      <vt:lpstr>Comfort</vt:lpstr>
      <vt:lpstr>Equipment</vt:lpstr>
      <vt:lpstr>PowerPoint Presentation</vt:lpstr>
      <vt:lpstr>PowerPoint Presentation</vt:lpstr>
      <vt:lpstr>Do Your Tenants Complain About Drafts Inside Their Home?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Michael, Jennifer</dc:creator>
  <cp:lastModifiedBy>Evonite Smith</cp:lastModifiedBy>
  <cp:revision>9</cp:revision>
  <dcterms:modified xsi:type="dcterms:W3CDTF">2023-08-16T21:44:11Z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0x0101004EA2A927D48FF944BE7147AE840707CF</vt:lpwstr>
  </property>
</Properties>
</file>